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1188" r:id="rId3"/>
    <p:sldId id="1219" r:id="rId4"/>
    <p:sldId id="1240" r:id="rId5"/>
    <p:sldId id="1241" r:id="rId6"/>
    <p:sldId id="1238" r:id="rId7"/>
    <p:sldId id="1239" r:id="rId8"/>
    <p:sldId id="1211" r:id="rId9"/>
    <p:sldId id="1191" r:id="rId10"/>
    <p:sldId id="1236" r:id="rId11"/>
    <p:sldId id="1237" r:id="rId12"/>
    <p:sldId id="1159" r:id="rId13"/>
    <p:sldId id="123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25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70"/>
    <p:restoredTop sz="90952"/>
  </p:normalViewPr>
  <p:slideViewPr>
    <p:cSldViewPr snapToGrid="0" snapToObjects="1">
      <p:cViewPr varScale="1">
        <p:scale>
          <a:sx n="116" d="100"/>
          <a:sy n="116" d="100"/>
        </p:scale>
        <p:origin x="76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png>
</file>

<file path=ppt/media/image11.png>
</file>

<file path=ppt/media/image12.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49AC4D-FCF7-9848-BD5B-A5415B7522CF}" type="datetimeFigureOut">
              <a:rPr kumimoji="1" lang="zh-CN" altLang="en-US" smtClean="0"/>
              <a:t>2024/7/22</a:t>
            </a:fld>
            <a:endParaRPr kumimoji="1"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2EC82C-F959-654D-82B0-7A8F5617B77B}" type="slidenum">
              <a:rPr kumimoji="1" lang="zh-CN" altLang="en-US" smtClean="0"/>
              <a:t>‹#›</a:t>
            </a:fld>
            <a:endParaRPr kumimoji="1" lang="zh-CN" altLang="en-US"/>
          </a:p>
        </p:txBody>
      </p:sp>
    </p:spTree>
    <p:extLst>
      <p:ext uri="{BB962C8B-B14F-4D97-AF65-F5344CB8AC3E}">
        <p14:creationId xmlns:p14="http://schemas.microsoft.com/office/powerpoint/2010/main" val="3966333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kumimoji="1" lang="zh-CN" altLang="en-US" dirty="0"/>
          </a:p>
        </p:txBody>
      </p:sp>
      <p:sp>
        <p:nvSpPr>
          <p:cNvPr id="4" name="Slide Number Placeholder 3"/>
          <p:cNvSpPr>
            <a:spLocks noGrp="1"/>
          </p:cNvSpPr>
          <p:nvPr>
            <p:ph type="sldNum" sz="quarter" idx="5"/>
          </p:nvPr>
        </p:nvSpPr>
        <p:spPr/>
        <p:txBody>
          <a:bodyPr/>
          <a:lstStyle/>
          <a:p>
            <a:fld id="{1A2EC82C-F959-654D-82B0-7A8F5617B77B}" type="slidenum">
              <a:rPr kumimoji="1" lang="zh-CN" altLang="en-US" smtClean="0"/>
              <a:t>1</a:t>
            </a:fld>
            <a:endParaRPr kumimoji="1" lang="zh-CN" altLang="en-US"/>
          </a:p>
        </p:txBody>
      </p:sp>
    </p:spTree>
    <p:extLst>
      <p:ext uri="{BB962C8B-B14F-4D97-AF65-F5344CB8AC3E}">
        <p14:creationId xmlns:p14="http://schemas.microsoft.com/office/powerpoint/2010/main" val="3585977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defTabSz="228600" rtl="0" eaLnBrk="1" fontAlgn="auto" latinLnBrk="0" hangingPunct="1">
              <a:lnSpc>
                <a:spcPct val="117999"/>
              </a:lnSpc>
              <a:spcBef>
                <a:spcPts val="0"/>
              </a:spcBef>
              <a:spcAft>
                <a:spcPts val="0"/>
              </a:spcAft>
              <a:buClrTx/>
              <a:buSzTx/>
              <a:buFontTx/>
              <a:buChar char="-"/>
              <a:tabLst/>
              <a:defRPr/>
            </a:pPr>
            <a:r>
              <a:rPr lang="en-US" altLang="zh-CN" sz="1200" b="0" i="0" u="none" strike="noStrike" kern="1200" dirty="0">
                <a:solidFill>
                  <a:schemeClr val="tx1"/>
                </a:solidFill>
                <a:effectLst/>
                <a:latin typeface="Helvetica Neue"/>
                <a:ea typeface="Helvetica Neue"/>
                <a:cs typeface="Helvetica Neue"/>
                <a:sym typeface="Helvetica Neue"/>
              </a:rPr>
              <a:t>[title]</a:t>
            </a:r>
            <a:r>
              <a:rPr lang="en-US" altLang="zh-CN" sz="1200" b="0" i="0" u="none" strike="noStrike" kern="1200" baseline="0" dirty="0">
                <a:solidFill>
                  <a:schemeClr val="tx1"/>
                </a:solidFill>
                <a:effectLst/>
                <a:latin typeface="Helvetica Neue"/>
                <a:ea typeface="Helvetica Neue"/>
                <a:cs typeface="Helvetica Neue"/>
                <a:sym typeface="Helvetica Neue"/>
              </a:rPr>
              <a:t>, because the n</a:t>
            </a:r>
            <a:r>
              <a:rPr lang="en-US" sz="1200" b="0" i="0" u="none" strike="noStrike" kern="1200" dirty="0">
                <a:solidFill>
                  <a:schemeClr val="tx1"/>
                </a:solidFill>
                <a:effectLst/>
                <a:latin typeface="Helvetica Neue"/>
                <a:ea typeface="Helvetica Neue"/>
                <a:cs typeface="Helvetica Neue"/>
                <a:sym typeface="Helvetica Neue"/>
              </a:rPr>
              <a:t>etwork -&gt;</a:t>
            </a:r>
            <a:r>
              <a:rPr lang="en-US" sz="1200" b="0" i="0" u="none" strike="noStrike" kern="1200" baseline="0" dirty="0">
                <a:solidFill>
                  <a:schemeClr val="tx1"/>
                </a:solidFill>
                <a:effectLst/>
                <a:latin typeface="Helvetica Neue"/>
                <a:ea typeface="Helvetica Neue"/>
                <a:cs typeface="Helvetica Neue"/>
                <a:sym typeface="Helvetica Neue"/>
              </a:rPr>
              <a:t> </a:t>
            </a:r>
            <a:r>
              <a:rPr lang="en-US" sz="1200" b="0" i="0" u="none" strike="noStrike" kern="1200" dirty="0">
                <a:solidFill>
                  <a:schemeClr val="tx1"/>
                </a:solidFill>
                <a:effectLst/>
                <a:latin typeface="Helvetica Neue"/>
                <a:ea typeface="Helvetica Neue"/>
                <a:cs typeface="Helvetica Neue"/>
                <a:sym typeface="Helvetica Neue"/>
              </a:rPr>
              <a:t>the performance bottleneck</a:t>
            </a:r>
            <a:r>
              <a:rPr lang="en-US" sz="1200" b="0" i="0" u="none" strike="noStrike" kern="1200" baseline="0" dirty="0">
                <a:solidFill>
                  <a:schemeClr val="tx1"/>
                </a:solidFill>
                <a:effectLst/>
                <a:latin typeface="Helvetica Neue"/>
                <a:ea typeface="Helvetica Neue"/>
                <a:cs typeface="Helvetica Neue"/>
                <a:sym typeface="Helvetica Neue"/>
              </a:rPr>
              <a:t> in many systems in the cloud</a:t>
            </a:r>
          </a:p>
          <a:p>
            <a:pPr marL="171450" marR="0" indent="-171450" defTabSz="228600" rtl="0" eaLnBrk="1" fontAlgn="auto" latinLnBrk="0" hangingPunct="1">
              <a:lnSpc>
                <a:spcPct val="117999"/>
              </a:lnSpc>
              <a:spcBef>
                <a:spcPts val="0"/>
              </a:spcBef>
              <a:spcAft>
                <a:spcPts val="0"/>
              </a:spcAft>
              <a:buClrTx/>
              <a:buSzTx/>
              <a:buFontTx/>
              <a:buChar char="-"/>
              <a:tabLst/>
              <a:defRPr/>
            </a:pPr>
            <a:r>
              <a:rPr lang="en-US" sz="1200" b="0" i="0" u="none" strike="noStrike" kern="1200" baseline="0" dirty="0">
                <a:solidFill>
                  <a:schemeClr val="tx1"/>
                </a:solidFill>
                <a:effectLst/>
                <a:latin typeface="Helvetica Neue"/>
                <a:ea typeface="Helvetica Neue"/>
                <a:cs typeface="Helvetica Neue"/>
                <a:sym typeface="Helvetica Neue"/>
              </a:rPr>
              <a:t>New applications such as high-perf storage and large-scale distributed deep-learning, use new hardware that can generate and process data orders of magnitude faster than before, and allow very low access latency, so network is much more important than before.</a:t>
            </a:r>
          </a:p>
          <a:p>
            <a:pPr marL="171450" marR="0" indent="-171450" defTabSz="228600" rtl="0" eaLnBrk="1" fontAlgn="auto" latinLnBrk="0" hangingPunct="1">
              <a:lnSpc>
                <a:spcPct val="117999"/>
              </a:lnSpc>
              <a:spcBef>
                <a:spcPts val="0"/>
              </a:spcBef>
              <a:spcAft>
                <a:spcPts val="0"/>
              </a:spcAft>
              <a:buClrTx/>
              <a:buSzTx/>
              <a:buFontTx/>
              <a:buChar char="-"/>
              <a:tabLst/>
              <a:defRPr/>
            </a:pPr>
            <a:r>
              <a:rPr lang="en-US" sz="1200" b="0" i="0" u="none" strike="noStrike" kern="1200" baseline="0" dirty="0">
                <a:solidFill>
                  <a:schemeClr val="tx1"/>
                </a:solidFill>
                <a:effectLst/>
                <a:latin typeface="Helvetica Neue"/>
                <a:ea typeface="Helvetica Neue"/>
                <a:cs typeface="Helvetica Neue"/>
                <a:sym typeface="Helvetica Neue"/>
              </a:rPr>
              <a:t>Moreover, resource disaggregation is happening in the cloud, which disaggregate compute and memory into separate pools. So even memory accesses will go through the network, which adds considerable load to the network, and requires ultra-low latency. As a result, network is becoming bottleneck.</a:t>
            </a:r>
          </a:p>
          <a:p>
            <a:pPr marL="0" marR="0" indent="0" defTabSz="228600" rtl="0" eaLnBrk="1" fontAlgn="auto" latinLnBrk="0" hangingPunct="1">
              <a:lnSpc>
                <a:spcPct val="117999"/>
              </a:lnSpc>
              <a:spcBef>
                <a:spcPts val="0"/>
              </a:spcBef>
              <a:spcAft>
                <a:spcPts val="0"/>
              </a:spcAft>
              <a:buClrTx/>
              <a:buSzTx/>
              <a:buFontTx/>
              <a:buNone/>
              <a:tabLst/>
              <a:defRPr/>
            </a:pPr>
            <a:r>
              <a:rPr lang="en-US" sz="1200" b="0" i="0" u="none" strike="noStrike" kern="1200" baseline="0" dirty="0">
                <a:solidFill>
                  <a:schemeClr val="tx1"/>
                </a:solidFill>
                <a:effectLst/>
                <a:latin typeface="Helvetica Neue"/>
                <a:ea typeface="Helvetica Neue"/>
                <a:cs typeface="Helvetica Neue"/>
                <a:sym typeface="Helvetica Neue"/>
              </a:rPr>
              <a:t>[]</a:t>
            </a:r>
          </a:p>
          <a:p>
            <a:pPr marL="0" marR="0" indent="0" defTabSz="228600" rtl="0" eaLnBrk="1" fontAlgn="auto" latinLnBrk="0" hangingPunct="1">
              <a:lnSpc>
                <a:spcPct val="117999"/>
              </a:lnSpc>
              <a:spcBef>
                <a:spcPts val="0"/>
              </a:spcBef>
              <a:spcAft>
                <a:spcPts val="0"/>
              </a:spcAft>
              <a:buClrTx/>
              <a:buSzTx/>
              <a:buFontTx/>
              <a:buNone/>
              <a:tabLst/>
              <a:defRPr/>
            </a:pPr>
            <a:r>
              <a:rPr lang="en-US" altLang="zh-CN" sz="1200" b="0" i="0" u="none" strike="noStrike" kern="1200" baseline="0" dirty="0">
                <a:solidFill>
                  <a:schemeClr val="tx1"/>
                </a:solidFill>
                <a:effectLst/>
                <a:latin typeface="Helvetica Neue"/>
                <a:ea typeface="Helvetica Neue"/>
                <a:cs typeface="Helvetica Neue"/>
                <a:sym typeface="Helvetica Neue"/>
              </a:rPr>
              <a:t>Title of high per compute</a:t>
            </a:r>
            <a:endParaRPr lang="en-US" sz="1200" b="0" i="0" u="none" strike="noStrike" kern="1200" baseline="0" dirty="0">
              <a:solidFill>
                <a:schemeClr val="tx1"/>
              </a:solidFill>
              <a:effectLst/>
              <a:latin typeface="Helvetica Neue"/>
              <a:ea typeface="Helvetica Neue"/>
              <a:cs typeface="Helvetica Neue"/>
              <a:sym typeface="Helvetica Neue"/>
            </a:endParaRPr>
          </a:p>
          <a:p>
            <a:endParaRPr lang="en-US" dirty="0"/>
          </a:p>
          <a:p>
            <a:endParaRPr lang="en-US" dirty="0"/>
          </a:p>
        </p:txBody>
      </p:sp>
    </p:spTree>
    <p:extLst>
      <p:ext uri="{BB962C8B-B14F-4D97-AF65-F5344CB8AC3E}">
        <p14:creationId xmlns:p14="http://schemas.microsoft.com/office/powerpoint/2010/main" val="10558535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98307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40762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All</a:t>
            </a:r>
            <a:r>
              <a:rPr lang="en-US" baseline="0" dirty="0"/>
              <a:t> 3 actually share same [read]</a:t>
            </a:r>
          </a:p>
          <a:p>
            <a:pPr marL="171450" indent="-171450">
              <a:buFontTx/>
              <a:buChar char="-"/>
            </a:pPr>
            <a:r>
              <a:rPr lang="en-US" baseline="0" dirty="0"/>
              <a:t>CC converges slowly [read] </a:t>
            </a:r>
          </a:p>
          <a:p>
            <a:pPr marL="171450" indent="-171450">
              <a:buFontTx/>
              <a:buChar char="-"/>
            </a:pPr>
            <a:r>
              <a:rPr lang="en-US" baseline="0" dirty="0"/>
              <a:t>There are standing queues [read]</a:t>
            </a:r>
          </a:p>
          <a:p>
            <a:pPr marL="171450" indent="-171450">
              <a:buFontTx/>
              <a:buChar char="-"/>
            </a:pPr>
            <a:r>
              <a:rPr lang="en-US" baseline="0" dirty="0"/>
              <a:t>Parameter tuning is complex [read]</a:t>
            </a:r>
          </a:p>
          <a:p>
            <a:pPr marL="171450" indent="-171450">
              <a:buFontTx/>
              <a:buChar char="-"/>
            </a:pPr>
            <a:r>
              <a:rPr lang="en-US" baseline="0" dirty="0"/>
              <a:t>So we ask, [read]</a:t>
            </a:r>
          </a:p>
          <a:p>
            <a:pPr marL="171450" indent="-171450">
              <a:buFontTx/>
              <a:buChar char="-"/>
            </a:pPr>
            <a:r>
              <a:rPr lang="en-US" baseline="0" dirty="0"/>
              <a:t>It turns out, just the right time to ask this question</a:t>
            </a:r>
          </a:p>
          <a:p>
            <a:r>
              <a:rPr lang="en-US" baseline="0" dirty="0"/>
              <a:t>10:20</a:t>
            </a:r>
          </a:p>
          <a:p>
            <a:r>
              <a:rPr lang="en-US" baseline="0" dirty="0"/>
              <a:t>[] feedback should not rely on queue</a:t>
            </a:r>
          </a:p>
        </p:txBody>
      </p:sp>
    </p:spTree>
    <p:extLst>
      <p:ext uri="{BB962C8B-B14F-4D97-AF65-F5344CB8AC3E}">
        <p14:creationId xmlns:p14="http://schemas.microsoft.com/office/powerpoint/2010/main" val="4077879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a:t>
            </a:r>
            <a:r>
              <a:rPr lang="en-US" baseline="0" dirty="0"/>
              <a:t> our testbed, we show that HPCC reduces the flow completion time a lot. We compare with DCQCN, which is a hardware-based solution that is widely used in industry, and also widely deployed in Alibaba. HPCC performs better under many diff traffic patterns. For example, with web search traffic at 50% load, HPCC significantly reduces the tail FCT. Note that for long flows, HPCC and DCQCN performs similar; this is because they are less sensitive to queueing delay, and they occupy the bandwidth most of the time.</a:t>
            </a:r>
          </a:p>
          <a:p>
            <a:pPr marL="0" marR="0" indent="0" defTabSz="228600" eaLnBrk="1" fontAlgn="auto" latinLnBrk="0" hangingPunct="1">
              <a:lnSpc>
                <a:spcPct val="117999"/>
              </a:lnSpc>
              <a:spcBef>
                <a:spcPts val="0"/>
              </a:spcBef>
              <a:spcAft>
                <a:spcPts val="0"/>
              </a:spcAft>
              <a:buClrTx/>
              <a:buSzTx/>
              <a:buFontTx/>
              <a:buNone/>
              <a:tabLst/>
              <a:defRPr/>
            </a:pPr>
            <a:r>
              <a:rPr lang="en-US" dirty="0"/>
              <a:t>We also</a:t>
            </a:r>
            <a:r>
              <a:rPr lang="en-US" baseline="0" dirty="0"/>
              <a:t> monitor the queue length distribution. HPCC achieves near zero queue. Even at 99pct, the queue length is only 23KB, which is only 7us queueing delay.</a:t>
            </a:r>
          </a:p>
          <a:p>
            <a:r>
              <a:rPr lang="en-US" baseline="0" dirty="0"/>
              <a:t>We also compare with other CC. They are not available in HW, so we compare in simulation. The result is similar. Refer to paper.</a:t>
            </a:r>
          </a:p>
          <a:p>
            <a:r>
              <a:rPr lang="en-US" baseline="0" dirty="0"/>
              <a:t>24:48</a:t>
            </a:r>
            <a:endParaRPr lang="en-US" dirty="0"/>
          </a:p>
          <a:p>
            <a:endParaRPr lang="en-US" dirty="0"/>
          </a:p>
        </p:txBody>
      </p:sp>
    </p:spTree>
    <p:extLst>
      <p:ext uri="{BB962C8B-B14F-4D97-AF65-F5344CB8AC3E}">
        <p14:creationId xmlns:p14="http://schemas.microsoft.com/office/powerpoint/2010/main" val="547793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9B572-3A1B-3740-8473-3547BB3704B1}"/>
              </a:ext>
            </a:extLst>
          </p:cNvPr>
          <p:cNvSpPr>
            <a:spLocks noGrp="1"/>
          </p:cNvSpPr>
          <p:nvPr>
            <p:ph type="ctrTitle"/>
          </p:nvPr>
        </p:nvSpPr>
        <p:spPr>
          <a:xfrm>
            <a:off x="1524000" y="1122363"/>
            <a:ext cx="9144000" cy="2387600"/>
          </a:xfrm>
        </p:spPr>
        <p:txBody>
          <a:bodyPr anchor="b"/>
          <a:lstStyle>
            <a:lvl1pPr algn="ctr">
              <a:defRPr sz="6000"/>
            </a:lvl1pPr>
          </a:lstStyle>
          <a:p>
            <a:r>
              <a:rPr kumimoji="1" lang="en-US" altLang="zh-CN"/>
              <a:t>Click to edit Master title style</a:t>
            </a:r>
            <a:endParaRPr kumimoji="1" lang="zh-CN" altLang="en-US"/>
          </a:p>
        </p:txBody>
      </p:sp>
      <p:sp>
        <p:nvSpPr>
          <p:cNvPr id="3" name="Subtitle 2">
            <a:extLst>
              <a:ext uri="{FF2B5EF4-FFF2-40B4-BE49-F238E27FC236}">
                <a16:creationId xmlns:a16="http://schemas.microsoft.com/office/drawing/2014/main" id="{050D2AA1-9BFB-7C42-A963-96C089D0AF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en-US" altLang="zh-CN"/>
              <a:t>Click to edit Master subtitle style</a:t>
            </a:r>
            <a:endParaRPr kumimoji="1" lang="zh-CN" altLang="en-US"/>
          </a:p>
        </p:txBody>
      </p:sp>
      <p:sp>
        <p:nvSpPr>
          <p:cNvPr id="4" name="Date Placeholder 3">
            <a:extLst>
              <a:ext uri="{FF2B5EF4-FFF2-40B4-BE49-F238E27FC236}">
                <a16:creationId xmlns:a16="http://schemas.microsoft.com/office/drawing/2014/main" id="{B999E30D-ED3A-DF43-BE2E-E6B1863DEB8B}"/>
              </a:ext>
            </a:extLst>
          </p:cNvPr>
          <p:cNvSpPr>
            <a:spLocks noGrp="1"/>
          </p:cNvSpPr>
          <p:nvPr>
            <p:ph type="dt" sz="half" idx="10"/>
          </p:nvPr>
        </p:nvSpPr>
        <p:spPr/>
        <p:txBody>
          <a:bodyPr/>
          <a:lstStyle/>
          <a:p>
            <a:fld id="{94E49121-824C-F745-AC9B-9111D75DF498}" type="datetime1">
              <a:rPr kumimoji="1" lang="en-US" altLang="zh-CN" smtClean="0"/>
              <a:t>7/22/24</a:t>
            </a:fld>
            <a:endParaRPr kumimoji="1" lang="zh-CN" altLang="en-US"/>
          </a:p>
        </p:txBody>
      </p:sp>
      <p:sp>
        <p:nvSpPr>
          <p:cNvPr id="5" name="Footer Placeholder 4">
            <a:extLst>
              <a:ext uri="{FF2B5EF4-FFF2-40B4-BE49-F238E27FC236}">
                <a16:creationId xmlns:a16="http://schemas.microsoft.com/office/drawing/2014/main" id="{C51FD0FA-918C-2045-B26D-F067B0ABB85E}"/>
              </a:ext>
            </a:extLst>
          </p:cNvPr>
          <p:cNvSpPr>
            <a:spLocks noGrp="1"/>
          </p:cNvSpPr>
          <p:nvPr>
            <p:ph type="ftr" sz="quarter" idx="11"/>
          </p:nvPr>
        </p:nvSpPr>
        <p:spPr/>
        <p:txBody>
          <a:bodyPr/>
          <a:lstStyle/>
          <a:p>
            <a:endParaRPr kumimoji="1" lang="zh-CN" altLang="en-US"/>
          </a:p>
        </p:txBody>
      </p:sp>
      <p:sp>
        <p:nvSpPr>
          <p:cNvPr id="6" name="Slide Number Placeholder 5">
            <a:extLst>
              <a:ext uri="{FF2B5EF4-FFF2-40B4-BE49-F238E27FC236}">
                <a16:creationId xmlns:a16="http://schemas.microsoft.com/office/drawing/2014/main" id="{7F8490F4-534A-124F-839E-78BEBD382BF6}"/>
              </a:ext>
            </a:extLst>
          </p:cNvPr>
          <p:cNvSpPr>
            <a:spLocks noGrp="1"/>
          </p:cNvSpPr>
          <p:nvPr>
            <p:ph type="sldNum" sz="quarter" idx="12"/>
          </p:nvPr>
        </p:nvSpPr>
        <p:spPr/>
        <p:txBody>
          <a:body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2098121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C1A31-8033-C042-9D0E-9B8838EDA2E2}"/>
              </a:ext>
            </a:extLst>
          </p:cNvPr>
          <p:cNvSpPr>
            <a:spLocks noGrp="1"/>
          </p:cNvSpPr>
          <p:nvPr>
            <p:ph type="title"/>
          </p:nvPr>
        </p:nvSpPr>
        <p:spPr/>
        <p:txBody>
          <a:bodyPr/>
          <a:lstStyle/>
          <a:p>
            <a:r>
              <a:rPr kumimoji="1" lang="en-US" altLang="zh-CN"/>
              <a:t>Click to edit Master title style</a:t>
            </a:r>
            <a:endParaRPr kumimoji="1" lang="zh-CN" altLang="en-US"/>
          </a:p>
        </p:txBody>
      </p:sp>
      <p:sp>
        <p:nvSpPr>
          <p:cNvPr id="3" name="Vertical Text Placeholder 2">
            <a:extLst>
              <a:ext uri="{FF2B5EF4-FFF2-40B4-BE49-F238E27FC236}">
                <a16:creationId xmlns:a16="http://schemas.microsoft.com/office/drawing/2014/main" id="{9DE2ED1E-CBB0-174B-9DE2-84F9715FAFB9}"/>
              </a:ext>
            </a:extLst>
          </p:cNvPr>
          <p:cNvSpPr>
            <a:spLocks noGrp="1"/>
          </p:cNvSpPr>
          <p:nvPr>
            <p:ph type="body" orient="vert" idx="1"/>
          </p:nvPr>
        </p:nvSpPr>
        <p:spPr/>
        <p:txBody>
          <a:bodyPr vert="eaVert"/>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4" name="Date Placeholder 3">
            <a:extLst>
              <a:ext uri="{FF2B5EF4-FFF2-40B4-BE49-F238E27FC236}">
                <a16:creationId xmlns:a16="http://schemas.microsoft.com/office/drawing/2014/main" id="{AC1BBD6D-4F19-9B45-B91F-CA6C2CBC1171}"/>
              </a:ext>
            </a:extLst>
          </p:cNvPr>
          <p:cNvSpPr>
            <a:spLocks noGrp="1"/>
          </p:cNvSpPr>
          <p:nvPr>
            <p:ph type="dt" sz="half" idx="10"/>
          </p:nvPr>
        </p:nvSpPr>
        <p:spPr/>
        <p:txBody>
          <a:bodyPr/>
          <a:lstStyle/>
          <a:p>
            <a:fld id="{F18C6211-294D-A748-99D5-0E70860DAC16}" type="datetime1">
              <a:rPr kumimoji="1" lang="en-US" altLang="zh-CN" smtClean="0"/>
              <a:t>7/22/24</a:t>
            </a:fld>
            <a:endParaRPr kumimoji="1" lang="zh-CN" altLang="en-US"/>
          </a:p>
        </p:txBody>
      </p:sp>
      <p:sp>
        <p:nvSpPr>
          <p:cNvPr id="5" name="Footer Placeholder 4">
            <a:extLst>
              <a:ext uri="{FF2B5EF4-FFF2-40B4-BE49-F238E27FC236}">
                <a16:creationId xmlns:a16="http://schemas.microsoft.com/office/drawing/2014/main" id="{B064BA37-2D94-0C4C-BB7F-82DB0BBFF34D}"/>
              </a:ext>
            </a:extLst>
          </p:cNvPr>
          <p:cNvSpPr>
            <a:spLocks noGrp="1"/>
          </p:cNvSpPr>
          <p:nvPr>
            <p:ph type="ftr" sz="quarter" idx="11"/>
          </p:nvPr>
        </p:nvSpPr>
        <p:spPr/>
        <p:txBody>
          <a:bodyPr/>
          <a:lstStyle/>
          <a:p>
            <a:endParaRPr kumimoji="1" lang="zh-CN" altLang="en-US"/>
          </a:p>
        </p:txBody>
      </p:sp>
      <p:sp>
        <p:nvSpPr>
          <p:cNvPr id="6" name="Slide Number Placeholder 5">
            <a:extLst>
              <a:ext uri="{FF2B5EF4-FFF2-40B4-BE49-F238E27FC236}">
                <a16:creationId xmlns:a16="http://schemas.microsoft.com/office/drawing/2014/main" id="{167EF098-7B22-B44D-AA22-CD277C22525C}"/>
              </a:ext>
            </a:extLst>
          </p:cNvPr>
          <p:cNvSpPr>
            <a:spLocks noGrp="1"/>
          </p:cNvSpPr>
          <p:nvPr>
            <p:ph type="sldNum" sz="quarter" idx="12"/>
          </p:nvPr>
        </p:nvSpPr>
        <p:spPr/>
        <p:txBody>
          <a:body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1060192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1A0CED8-E143-9F48-8713-3BC04294CA42}"/>
              </a:ext>
            </a:extLst>
          </p:cNvPr>
          <p:cNvSpPr>
            <a:spLocks noGrp="1"/>
          </p:cNvSpPr>
          <p:nvPr>
            <p:ph type="title" orient="vert"/>
          </p:nvPr>
        </p:nvSpPr>
        <p:spPr>
          <a:xfrm>
            <a:off x="8724900" y="365125"/>
            <a:ext cx="2628900" cy="5811838"/>
          </a:xfrm>
        </p:spPr>
        <p:txBody>
          <a:bodyPr vert="eaVert"/>
          <a:lstStyle/>
          <a:p>
            <a:r>
              <a:rPr kumimoji="1" lang="en-US" altLang="zh-CN"/>
              <a:t>Click to edit Master title style</a:t>
            </a:r>
            <a:endParaRPr kumimoji="1" lang="zh-CN" altLang="en-US"/>
          </a:p>
        </p:txBody>
      </p:sp>
      <p:sp>
        <p:nvSpPr>
          <p:cNvPr id="3" name="Vertical Text Placeholder 2">
            <a:extLst>
              <a:ext uri="{FF2B5EF4-FFF2-40B4-BE49-F238E27FC236}">
                <a16:creationId xmlns:a16="http://schemas.microsoft.com/office/drawing/2014/main" id="{55455442-1546-2A48-AFEB-0AB85BCE3E99}"/>
              </a:ext>
            </a:extLst>
          </p:cNvPr>
          <p:cNvSpPr>
            <a:spLocks noGrp="1"/>
          </p:cNvSpPr>
          <p:nvPr>
            <p:ph type="body" orient="vert" idx="1"/>
          </p:nvPr>
        </p:nvSpPr>
        <p:spPr>
          <a:xfrm>
            <a:off x="838200" y="365125"/>
            <a:ext cx="7734300" cy="5811838"/>
          </a:xfrm>
        </p:spPr>
        <p:txBody>
          <a:bodyPr vert="eaVert"/>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4" name="Date Placeholder 3">
            <a:extLst>
              <a:ext uri="{FF2B5EF4-FFF2-40B4-BE49-F238E27FC236}">
                <a16:creationId xmlns:a16="http://schemas.microsoft.com/office/drawing/2014/main" id="{49868C16-E9B6-1E46-BFF2-7AD10315F906}"/>
              </a:ext>
            </a:extLst>
          </p:cNvPr>
          <p:cNvSpPr>
            <a:spLocks noGrp="1"/>
          </p:cNvSpPr>
          <p:nvPr>
            <p:ph type="dt" sz="half" idx="10"/>
          </p:nvPr>
        </p:nvSpPr>
        <p:spPr/>
        <p:txBody>
          <a:bodyPr/>
          <a:lstStyle/>
          <a:p>
            <a:fld id="{DB190359-4BFF-2A42-8C90-12A1FABB747D}" type="datetime1">
              <a:rPr kumimoji="1" lang="en-US" altLang="zh-CN" smtClean="0"/>
              <a:t>7/22/24</a:t>
            </a:fld>
            <a:endParaRPr kumimoji="1" lang="zh-CN" altLang="en-US"/>
          </a:p>
        </p:txBody>
      </p:sp>
      <p:sp>
        <p:nvSpPr>
          <p:cNvPr id="5" name="Footer Placeholder 4">
            <a:extLst>
              <a:ext uri="{FF2B5EF4-FFF2-40B4-BE49-F238E27FC236}">
                <a16:creationId xmlns:a16="http://schemas.microsoft.com/office/drawing/2014/main" id="{7CA07D1B-990C-0743-8FBD-079289562A85}"/>
              </a:ext>
            </a:extLst>
          </p:cNvPr>
          <p:cNvSpPr>
            <a:spLocks noGrp="1"/>
          </p:cNvSpPr>
          <p:nvPr>
            <p:ph type="ftr" sz="quarter" idx="11"/>
          </p:nvPr>
        </p:nvSpPr>
        <p:spPr/>
        <p:txBody>
          <a:bodyPr/>
          <a:lstStyle/>
          <a:p>
            <a:endParaRPr kumimoji="1" lang="zh-CN" altLang="en-US"/>
          </a:p>
        </p:txBody>
      </p:sp>
      <p:sp>
        <p:nvSpPr>
          <p:cNvPr id="6" name="Slide Number Placeholder 5">
            <a:extLst>
              <a:ext uri="{FF2B5EF4-FFF2-40B4-BE49-F238E27FC236}">
                <a16:creationId xmlns:a16="http://schemas.microsoft.com/office/drawing/2014/main" id="{C2DC354D-215C-9F45-ADAA-816B92459240}"/>
              </a:ext>
            </a:extLst>
          </p:cNvPr>
          <p:cNvSpPr>
            <a:spLocks noGrp="1"/>
          </p:cNvSpPr>
          <p:nvPr>
            <p:ph type="sldNum" sz="quarter" idx="12"/>
          </p:nvPr>
        </p:nvSpPr>
        <p:spPr/>
        <p:txBody>
          <a:body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19276962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主标题底图">
    <p:bg>
      <p:bgRef idx="1001">
        <a:schemeClr val="bg1"/>
      </p:bgRef>
    </p:bg>
    <p:spTree>
      <p:nvGrpSpPr>
        <p:cNvPr id="1" name=""/>
        <p:cNvGrpSpPr/>
        <p:nvPr/>
      </p:nvGrpSpPr>
      <p:grpSpPr>
        <a:xfrm>
          <a:off x="0" y="0"/>
          <a:ext cx="0" cy="0"/>
          <a:chOff x="0" y="0"/>
          <a:chExt cx="0" cy="0"/>
        </a:xfrm>
      </p:grpSpPr>
      <p:sp>
        <p:nvSpPr>
          <p:cNvPr id="7" name="Content Placeholder 2"/>
          <p:cNvSpPr>
            <a:spLocks noGrp="1"/>
          </p:cNvSpPr>
          <p:nvPr>
            <p:ph sz="quarter" idx="10"/>
          </p:nvPr>
        </p:nvSpPr>
        <p:spPr>
          <a:xfrm>
            <a:off x="369888" y="954158"/>
            <a:ext cx="11490325" cy="5360421"/>
          </a:xfrm>
        </p:spPr>
        <p:txBody>
          <a:bodyPr anchor="t"/>
          <a:lstStyle>
            <a:lvl1pPr>
              <a:spcBef>
                <a:spcPts val="500"/>
              </a:spcBef>
              <a:defRPr sz="2400">
                <a:solidFill>
                  <a:schemeClr val="accent1">
                    <a:lumMod val="75000"/>
                  </a:schemeClr>
                </a:solidFill>
              </a:defRPr>
            </a:lvl1pPr>
            <a:lvl2pPr marL="634937" indent="-317468">
              <a:spcBef>
                <a:spcPts val="500"/>
              </a:spcBef>
              <a:buFont typeface="Courier New" charset="0"/>
              <a:buChar char="o"/>
              <a:defRPr sz="2200"/>
            </a:lvl2pPr>
            <a:lvl3pPr marL="952405" indent="-317468">
              <a:spcBef>
                <a:spcPts val="500"/>
              </a:spcBef>
              <a:buFont typeface="LucidaGrande" charset="0"/>
              <a:buChar char="►"/>
              <a:defRPr sz="1800"/>
            </a:lvl3pPr>
            <a:lvl4pPr marL="1269873" indent="-317468">
              <a:spcBef>
                <a:spcPts val="500"/>
              </a:spcBef>
              <a:buFont typeface=".HiraKakuInterface-W3" charset="-128"/>
              <a:buChar char="▷"/>
              <a:defRPr sz="1800"/>
            </a:lvl4pPr>
            <a:lvl5pPr>
              <a:spcBef>
                <a:spcPts val="500"/>
              </a:spcBef>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标题 1"/>
          <p:cNvSpPr>
            <a:spLocks noGrp="1"/>
          </p:cNvSpPr>
          <p:nvPr>
            <p:ph type="title" hasCustomPrompt="1"/>
          </p:nvPr>
        </p:nvSpPr>
        <p:spPr>
          <a:xfrm>
            <a:off x="369888" y="139611"/>
            <a:ext cx="11490325" cy="452148"/>
          </a:xfrm>
        </p:spPr>
        <p:txBody>
          <a:bodyPr>
            <a:noAutofit/>
          </a:bodyPr>
          <a:lstStyle>
            <a:lvl1pPr algn="l">
              <a:defRPr sz="3000">
                <a:solidFill>
                  <a:srgbClr val="4A4A4A"/>
                </a:solidFill>
              </a:defRPr>
            </a:lvl1pPr>
          </a:lstStyle>
          <a:p>
            <a:r>
              <a:rPr lang="zh-CN" altLang="en-US" dirty="0"/>
              <a:t>标题文本</a:t>
            </a:r>
            <a:r>
              <a:rPr lang="en-US" altLang="zh-CN" dirty="0"/>
              <a:t>-</a:t>
            </a:r>
            <a:r>
              <a:rPr lang="zh-CN" altLang="en-US" dirty="0"/>
              <a:t>微软雅黑</a:t>
            </a:r>
            <a:r>
              <a:rPr lang="en-US" altLang="zh-CN" dirty="0"/>
              <a:t>_GBK 52</a:t>
            </a:r>
            <a:r>
              <a:rPr lang="zh-CN" altLang="en-US" dirty="0"/>
              <a:t>磅</a:t>
            </a:r>
          </a:p>
        </p:txBody>
      </p:sp>
      <p:sp>
        <p:nvSpPr>
          <p:cNvPr id="6" name="Shape 4"/>
          <p:cNvSpPr>
            <a:spLocks noGrp="1"/>
          </p:cNvSpPr>
          <p:nvPr>
            <p:ph type="sldNum" sz="quarter" idx="2"/>
          </p:nvPr>
        </p:nvSpPr>
        <p:spPr>
          <a:xfrm>
            <a:off x="5947772" y="6540500"/>
            <a:ext cx="290106" cy="287258"/>
          </a:xfrm>
          <a:prstGeom prst="rect">
            <a:avLst/>
          </a:prstGeom>
          <a:ln w="12700">
            <a:miter lim="400000"/>
          </a:ln>
        </p:spPr>
        <p:txBody>
          <a:bodyPr wrap="none" lIns="50800" tIns="50800" rIns="50800" bIns="50800">
            <a:spAutoFit/>
          </a:bodyPr>
          <a:lstStyle>
            <a:lvl1pPr>
              <a:defRPr sz="1200"/>
            </a:lvl1pPr>
          </a:lstStyle>
          <a:p>
            <a:fld id="{86CB4B4D-7CA3-9044-876B-883B54F8677D}" type="slidenum">
              <a:t>‹#›</a:t>
            </a:fld>
            <a:endParaRPr/>
          </a:p>
        </p:txBody>
      </p:sp>
    </p:spTree>
    <p:extLst>
      <p:ext uri="{BB962C8B-B14F-4D97-AF65-F5344CB8AC3E}">
        <p14:creationId xmlns:p14="http://schemas.microsoft.com/office/powerpoint/2010/main" val="2534368806"/>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0664F-56B8-E741-B869-0FFED6B42EC5}"/>
              </a:ext>
            </a:extLst>
          </p:cNvPr>
          <p:cNvSpPr>
            <a:spLocks noGrp="1"/>
          </p:cNvSpPr>
          <p:nvPr>
            <p:ph type="title"/>
          </p:nvPr>
        </p:nvSpPr>
        <p:spPr/>
        <p:txBody>
          <a:bodyPr/>
          <a:lstStyle/>
          <a:p>
            <a:r>
              <a:rPr kumimoji="1" lang="en-US" altLang="zh-CN" dirty="0"/>
              <a:t>Click to edit Master title style</a:t>
            </a:r>
            <a:endParaRPr kumimoji="1" lang="zh-CN" altLang="en-US" dirty="0"/>
          </a:p>
        </p:txBody>
      </p:sp>
      <p:sp>
        <p:nvSpPr>
          <p:cNvPr id="3" name="Content Placeholder 2">
            <a:extLst>
              <a:ext uri="{FF2B5EF4-FFF2-40B4-BE49-F238E27FC236}">
                <a16:creationId xmlns:a16="http://schemas.microsoft.com/office/drawing/2014/main" id="{CE224A31-773B-AF46-B8AA-DFF8B68C1656}"/>
              </a:ext>
            </a:extLst>
          </p:cNvPr>
          <p:cNvSpPr>
            <a:spLocks noGrp="1"/>
          </p:cNvSpPr>
          <p:nvPr>
            <p:ph idx="1"/>
          </p:nvPr>
        </p:nvSpPr>
        <p:spPr/>
        <p:txBody>
          <a:bodyPr/>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4" name="Date Placeholder 3">
            <a:extLst>
              <a:ext uri="{FF2B5EF4-FFF2-40B4-BE49-F238E27FC236}">
                <a16:creationId xmlns:a16="http://schemas.microsoft.com/office/drawing/2014/main" id="{5B0F1A8C-776D-9A4A-A8B5-7A3935C09114}"/>
              </a:ext>
            </a:extLst>
          </p:cNvPr>
          <p:cNvSpPr>
            <a:spLocks noGrp="1"/>
          </p:cNvSpPr>
          <p:nvPr>
            <p:ph type="dt" sz="half" idx="10"/>
          </p:nvPr>
        </p:nvSpPr>
        <p:spPr/>
        <p:txBody>
          <a:bodyPr/>
          <a:lstStyle/>
          <a:p>
            <a:fld id="{46027425-03E6-3B40-AB66-F5B719B786CA}" type="datetime1">
              <a:rPr kumimoji="1" lang="en-US" altLang="zh-CN" smtClean="0"/>
              <a:t>7/22/24</a:t>
            </a:fld>
            <a:endParaRPr kumimoji="1" lang="zh-CN" altLang="en-US"/>
          </a:p>
        </p:txBody>
      </p:sp>
      <p:sp>
        <p:nvSpPr>
          <p:cNvPr id="5" name="Footer Placeholder 4">
            <a:extLst>
              <a:ext uri="{FF2B5EF4-FFF2-40B4-BE49-F238E27FC236}">
                <a16:creationId xmlns:a16="http://schemas.microsoft.com/office/drawing/2014/main" id="{C293337E-87E2-6041-A20D-4505093802E2}"/>
              </a:ext>
            </a:extLst>
          </p:cNvPr>
          <p:cNvSpPr>
            <a:spLocks noGrp="1"/>
          </p:cNvSpPr>
          <p:nvPr>
            <p:ph type="ftr" sz="quarter" idx="11"/>
          </p:nvPr>
        </p:nvSpPr>
        <p:spPr/>
        <p:txBody>
          <a:bodyPr/>
          <a:lstStyle/>
          <a:p>
            <a:endParaRPr kumimoji="1" lang="zh-CN" altLang="en-US"/>
          </a:p>
        </p:txBody>
      </p:sp>
      <p:sp>
        <p:nvSpPr>
          <p:cNvPr id="6" name="Slide Number Placeholder 5">
            <a:extLst>
              <a:ext uri="{FF2B5EF4-FFF2-40B4-BE49-F238E27FC236}">
                <a16:creationId xmlns:a16="http://schemas.microsoft.com/office/drawing/2014/main" id="{F864AD30-F675-A74A-81DC-1006D4337104}"/>
              </a:ext>
            </a:extLst>
          </p:cNvPr>
          <p:cNvSpPr>
            <a:spLocks noGrp="1"/>
          </p:cNvSpPr>
          <p:nvPr>
            <p:ph type="sldNum" sz="quarter" idx="12"/>
          </p:nvPr>
        </p:nvSpPr>
        <p:spPr/>
        <p:txBody>
          <a:body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549322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A6980-3F51-9744-A001-2A9D94C02433}"/>
              </a:ext>
            </a:extLst>
          </p:cNvPr>
          <p:cNvSpPr>
            <a:spLocks noGrp="1"/>
          </p:cNvSpPr>
          <p:nvPr>
            <p:ph type="title"/>
          </p:nvPr>
        </p:nvSpPr>
        <p:spPr>
          <a:xfrm>
            <a:off x="831850" y="1709738"/>
            <a:ext cx="10515600" cy="2852737"/>
          </a:xfrm>
        </p:spPr>
        <p:txBody>
          <a:bodyPr anchor="b"/>
          <a:lstStyle>
            <a:lvl1pPr>
              <a:defRPr sz="6000"/>
            </a:lvl1pPr>
          </a:lstStyle>
          <a:p>
            <a:r>
              <a:rPr kumimoji="1" lang="en-US" altLang="zh-CN"/>
              <a:t>Click to edit Master title style</a:t>
            </a:r>
            <a:endParaRPr kumimoji="1" lang="zh-CN" altLang="en-US"/>
          </a:p>
        </p:txBody>
      </p:sp>
      <p:sp>
        <p:nvSpPr>
          <p:cNvPr id="3" name="Text Placeholder 2">
            <a:extLst>
              <a:ext uri="{FF2B5EF4-FFF2-40B4-BE49-F238E27FC236}">
                <a16:creationId xmlns:a16="http://schemas.microsoft.com/office/drawing/2014/main" id="{8088B110-00A4-A940-8301-9868A7F3151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en-US" altLang="zh-CN"/>
              <a:t>Click to edit Master text styles</a:t>
            </a:r>
          </a:p>
        </p:txBody>
      </p:sp>
      <p:sp>
        <p:nvSpPr>
          <p:cNvPr id="4" name="Date Placeholder 3">
            <a:extLst>
              <a:ext uri="{FF2B5EF4-FFF2-40B4-BE49-F238E27FC236}">
                <a16:creationId xmlns:a16="http://schemas.microsoft.com/office/drawing/2014/main" id="{B6E54A24-9299-2E4B-B25E-96DEB908F77B}"/>
              </a:ext>
            </a:extLst>
          </p:cNvPr>
          <p:cNvSpPr>
            <a:spLocks noGrp="1"/>
          </p:cNvSpPr>
          <p:nvPr>
            <p:ph type="dt" sz="half" idx="10"/>
          </p:nvPr>
        </p:nvSpPr>
        <p:spPr/>
        <p:txBody>
          <a:bodyPr/>
          <a:lstStyle/>
          <a:p>
            <a:fld id="{D57E9E70-3266-3940-B218-CD19AA0D4395}" type="datetime1">
              <a:rPr kumimoji="1" lang="en-US" altLang="zh-CN" smtClean="0"/>
              <a:t>7/22/24</a:t>
            </a:fld>
            <a:endParaRPr kumimoji="1" lang="zh-CN" altLang="en-US"/>
          </a:p>
        </p:txBody>
      </p:sp>
      <p:sp>
        <p:nvSpPr>
          <p:cNvPr id="5" name="Footer Placeholder 4">
            <a:extLst>
              <a:ext uri="{FF2B5EF4-FFF2-40B4-BE49-F238E27FC236}">
                <a16:creationId xmlns:a16="http://schemas.microsoft.com/office/drawing/2014/main" id="{9575898A-FE27-0E41-AC54-DDCB7D6669C7}"/>
              </a:ext>
            </a:extLst>
          </p:cNvPr>
          <p:cNvSpPr>
            <a:spLocks noGrp="1"/>
          </p:cNvSpPr>
          <p:nvPr>
            <p:ph type="ftr" sz="quarter" idx="11"/>
          </p:nvPr>
        </p:nvSpPr>
        <p:spPr/>
        <p:txBody>
          <a:bodyPr/>
          <a:lstStyle/>
          <a:p>
            <a:endParaRPr kumimoji="1" lang="zh-CN" altLang="en-US"/>
          </a:p>
        </p:txBody>
      </p:sp>
      <p:sp>
        <p:nvSpPr>
          <p:cNvPr id="6" name="Slide Number Placeholder 5">
            <a:extLst>
              <a:ext uri="{FF2B5EF4-FFF2-40B4-BE49-F238E27FC236}">
                <a16:creationId xmlns:a16="http://schemas.microsoft.com/office/drawing/2014/main" id="{CED574EF-A6F2-E14A-BEB9-4A8CD957000D}"/>
              </a:ext>
            </a:extLst>
          </p:cNvPr>
          <p:cNvSpPr>
            <a:spLocks noGrp="1"/>
          </p:cNvSpPr>
          <p:nvPr>
            <p:ph type="sldNum" sz="quarter" idx="12"/>
          </p:nvPr>
        </p:nvSpPr>
        <p:spPr/>
        <p:txBody>
          <a:body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2984475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C472F-4C70-0548-A524-2B535F20AC4B}"/>
              </a:ext>
            </a:extLst>
          </p:cNvPr>
          <p:cNvSpPr>
            <a:spLocks noGrp="1"/>
          </p:cNvSpPr>
          <p:nvPr>
            <p:ph type="title"/>
          </p:nvPr>
        </p:nvSpPr>
        <p:spPr/>
        <p:txBody>
          <a:bodyPr/>
          <a:lstStyle/>
          <a:p>
            <a:r>
              <a:rPr kumimoji="1" lang="en-US" altLang="zh-CN"/>
              <a:t>Click to edit Master title style</a:t>
            </a:r>
            <a:endParaRPr kumimoji="1" lang="zh-CN" altLang="en-US"/>
          </a:p>
        </p:txBody>
      </p:sp>
      <p:sp>
        <p:nvSpPr>
          <p:cNvPr id="3" name="Content Placeholder 2">
            <a:extLst>
              <a:ext uri="{FF2B5EF4-FFF2-40B4-BE49-F238E27FC236}">
                <a16:creationId xmlns:a16="http://schemas.microsoft.com/office/drawing/2014/main" id="{DB73DB1F-A9A0-514E-9719-79EF0358CFB8}"/>
              </a:ext>
            </a:extLst>
          </p:cNvPr>
          <p:cNvSpPr>
            <a:spLocks noGrp="1"/>
          </p:cNvSpPr>
          <p:nvPr>
            <p:ph sz="half" idx="1"/>
          </p:nvPr>
        </p:nvSpPr>
        <p:spPr>
          <a:xfrm>
            <a:off x="838200" y="1825625"/>
            <a:ext cx="5181600" cy="4351338"/>
          </a:xfrm>
        </p:spPr>
        <p:txBody>
          <a:bodyPr/>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4" name="Content Placeholder 3">
            <a:extLst>
              <a:ext uri="{FF2B5EF4-FFF2-40B4-BE49-F238E27FC236}">
                <a16:creationId xmlns:a16="http://schemas.microsoft.com/office/drawing/2014/main" id="{5B3E6AF8-4F0E-9D44-8FF6-0BDE9FC58731}"/>
              </a:ext>
            </a:extLst>
          </p:cNvPr>
          <p:cNvSpPr>
            <a:spLocks noGrp="1"/>
          </p:cNvSpPr>
          <p:nvPr>
            <p:ph sz="half" idx="2"/>
          </p:nvPr>
        </p:nvSpPr>
        <p:spPr>
          <a:xfrm>
            <a:off x="6172200" y="1825625"/>
            <a:ext cx="5181600" cy="4351338"/>
          </a:xfrm>
        </p:spPr>
        <p:txBody>
          <a:bodyPr/>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5" name="Date Placeholder 4">
            <a:extLst>
              <a:ext uri="{FF2B5EF4-FFF2-40B4-BE49-F238E27FC236}">
                <a16:creationId xmlns:a16="http://schemas.microsoft.com/office/drawing/2014/main" id="{73EE3E6F-3072-B440-9615-826AB84364F2}"/>
              </a:ext>
            </a:extLst>
          </p:cNvPr>
          <p:cNvSpPr>
            <a:spLocks noGrp="1"/>
          </p:cNvSpPr>
          <p:nvPr>
            <p:ph type="dt" sz="half" idx="10"/>
          </p:nvPr>
        </p:nvSpPr>
        <p:spPr/>
        <p:txBody>
          <a:bodyPr/>
          <a:lstStyle/>
          <a:p>
            <a:fld id="{60E34FD6-A4E6-1844-89C4-C1F4CDDF2E4F}" type="datetime1">
              <a:rPr kumimoji="1" lang="en-US" altLang="zh-CN" smtClean="0"/>
              <a:t>7/22/24</a:t>
            </a:fld>
            <a:endParaRPr kumimoji="1" lang="zh-CN" altLang="en-US"/>
          </a:p>
        </p:txBody>
      </p:sp>
      <p:sp>
        <p:nvSpPr>
          <p:cNvPr id="6" name="Footer Placeholder 5">
            <a:extLst>
              <a:ext uri="{FF2B5EF4-FFF2-40B4-BE49-F238E27FC236}">
                <a16:creationId xmlns:a16="http://schemas.microsoft.com/office/drawing/2014/main" id="{FA913E9F-9D07-F245-A927-BEBCD5034FBC}"/>
              </a:ext>
            </a:extLst>
          </p:cNvPr>
          <p:cNvSpPr>
            <a:spLocks noGrp="1"/>
          </p:cNvSpPr>
          <p:nvPr>
            <p:ph type="ftr" sz="quarter" idx="11"/>
          </p:nvPr>
        </p:nvSpPr>
        <p:spPr/>
        <p:txBody>
          <a:bodyPr/>
          <a:lstStyle/>
          <a:p>
            <a:endParaRPr kumimoji="1" lang="zh-CN" altLang="en-US"/>
          </a:p>
        </p:txBody>
      </p:sp>
      <p:sp>
        <p:nvSpPr>
          <p:cNvPr id="7" name="Slide Number Placeholder 6">
            <a:extLst>
              <a:ext uri="{FF2B5EF4-FFF2-40B4-BE49-F238E27FC236}">
                <a16:creationId xmlns:a16="http://schemas.microsoft.com/office/drawing/2014/main" id="{191474DB-3CD2-C447-842D-3E0C49EA95D7}"/>
              </a:ext>
            </a:extLst>
          </p:cNvPr>
          <p:cNvSpPr>
            <a:spLocks noGrp="1"/>
          </p:cNvSpPr>
          <p:nvPr>
            <p:ph type="sldNum" sz="quarter" idx="12"/>
          </p:nvPr>
        </p:nvSpPr>
        <p:spPr/>
        <p:txBody>
          <a:body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467042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63741-FDCC-1F46-85E4-D2BA65B60B8F}"/>
              </a:ext>
            </a:extLst>
          </p:cNvPr>
          <p:cNvSpPr>
            <a:spLocks noGrp="1"/>
          </p:cNvSpPr>
          <p:nvPr>
            <p:ph type="title"/>
          </p:nvPr>
        </p:nvSpPr>
        <p:spPr>
          <a:xfrm>
            <a:off x="839788" y="365125"/>
            <a:ext cx="10515600" cy="1325563"/>
          </a:xfrm>
        </p:spPr>
        <p:txBody>
          <a:bodyPr/>
          <a:lstStyle/>
          <a:p>
            <a:r>
              <a:rPr kumimoji="1" lang="en-US" altLang="zh-CN"/>
              <a:t>Click to edit Master title style</a:t>
            </a:r>
            <a:endParaRPr kumimoji="1" lang="zh-CN" altLang="en-US"/>
          </a:p>
        </p:txBody>
      </p:sp>
      <p:sp>
        <p:nvSpPr>
          <p:cNvPr id="3" name="Text Placeholder 2">
            <a:extLst>
              <a:ext uri="{FF2B5EF4-FFF2-40B4-BE49-F238E27FC236}">
                <a16:creationId xmlns:a16="http://schemas.microsoft.com/office/drawing/2014/main" id="{52E01762-B14E-3E4E-B122-7A7E349D73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en-US" altLang="zh-CN"/>
              <a:t>Click to edit Master text styles</a:t>
            </a:r>
          </a:p>
        </p:txBody>
      </p:sp>
      <p:sp>
        <p:nvSpPr>
          <p:cNvPr id="4" name="Content Placeholder 3">
            <a:extLst>
              <a:ext uri="{FF2B5EF4-FFF2-40B4-BE49-F238E27FC236}">
                <a16:creationId xmlns:a16="http://schemas.microsoft.com/office/drawing/2014/main" id="{F48CD394-7FDB-944A-9389-3F5B40383989}"/>
              </a:ext>
            </a:extLst>
          </p:cNvPr>
          <p:cNvSpPr>
            <a:spLocks noGrp="1"/>
          </p:cNvSpPr>
          <p:nvPr>
            <p:ph sz="half" idx="2"/>
          </p:nvPr>
        </p:nvSpPr>
        <p:spPr>
          <a:xfrm>
            <a:off x="839788" y="2505075"/>
            <a:ext cx="5157787" cy="3684588"/>
          </a:xfrm>
        </p:spPr>
        <p:txBody>
          <a:bodyPr/>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5" name="Text Placeholder 4">
            <a:extLst>
              <a:ext uri="{FF2B5EF4-FFF2-40B4-BE49-F238E27FC236}">
                <a16:creationId xmlns:a16="http://schemas.microsoft.com/office/drawing/2014/main" id="{EF2CDA37-54E4-CD4A-A73E-EFAD06CD2F9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en-US" altLang="zh-CN"/>
              <a:t>Click to edit Master text styles</a:t>
            </a:r>
          </a:p>
        </p:txBody>
      </p:sp>
      <p:sp>
        <p:nvSpPr>
          <p:cNvPr id="6" name="Content Placeholder 5">
            <a:extLst>
              <a:ext uri="{FF2B5EF4-FFF2-40B4-BE49-F238E27FC236}">
                <a16:creationId xmlns:a16="http://schemas.microsoft.com/office/drawing/2014/main" id="{B7F813DE-CCBA-814B-B430-5936B9CF9C54}"/>
              </a:ext>
            </a:extLst>
          </p:cNvPr>
          <p:cNvSpPr>
            <a:spLocks noGrp="1"/>
          </p:cNvSpPr>
          <p:nvPr>
            <p:ph sz="quarter" idx="4"/>
          </p:nvPr>
        </p:nvSpPr>
        <p:spPr>
          <a:xfrm>
            <a:off x="6172200" y="2505075"/>
            <a:ext cx="5183188" cy="3684588"/>
          </a:xfrm>
        </p:spPr>
        <p:txBody>
          <a:bodyPr/>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7" name="Date Placeholder 6">
            <a:extLst>
              <a:ext uri="{FF2B5EF4-FFF2-40B4-BE49-F238E27FC236}">
                <a16:creationId xmlns:a16="http://schemas.microsoft.com/office/drawing/2014/main" id="{BC5D9317-3D32-B247-A5E5-1D6BF28B95E9}"/>
              </a:ext>
            </a:extLst>
          </p:cNvPr>
          <p:cNvSpPr>
            <a:spLocks noGrp="1"/>
          </p:cNvSpPr>
          <p:nvPr>
            <p:ph type="dt" sz="half" idx="10"/>
          </p:nvPr>
        </p:nvSpPr>
        <p:spPr/>
        <p:txBody>
          <a:bodyPr/>
          <a:lstStyle/>
          <a:p>
            <a:fld id="{FCFF23FB-DD3E-9D40-AFD6-D4264CCED923}" type="datetime1">
              <a:rPr kumimoji="1" lang="en-US" altLang="zh-CN" smtClean="0"/>
              <a:t>7/22/24</a:t>
            </a:fld>
            <a:endParaRPr kumimoji="1" lang="zh-CN" altLang="en-US"/>
          </a:p>
        </p:txBody>
      </p:sp>
      <p:sp>
        <p:nvSpPr>
          <p:cNvPr id="8" name="Footer Placeholder 7">
            <a:extLst>
              <a:ext uri="{FF2B5EF4-FFF2-40B4-BE49-F238E27FC236}">
                <a16:creationId xmlns:a16="http://schemas.microsoft.com/office/drawing/2014/main" id="{A9ACDDB3-6512-7743-9564-FE77CFAD909F}"/>
              </a:ext>
            </a:extLst>
          </p:cNvPr>
          <p:cNvSpPr>
            <a:spLocks noGrp="1"/>
          </p:cNvSpPr>
          <p:nvPr>
            <p:ph type="ftr" sz="quarter" idx="11"/>
          </p:nvPr>
        </p:nvSpPr>
        <p:spPr/>
        <p:txBody>
          <a:bodyPr/>
          <a:lstStyle/>
          <a:p>
            <a:endParaRPr kumimoji="1" lang="zh-CN" altLang="en-US"/>
          </a:p>
        </p:txBody>
      </p:sp>
      <p:sp>
        <p:nvSpPr>
          <p:cNvPr id="9" name="Slide Number Placeholder 8">
            <a:extLst>
              <a:ext uri="{FF2B5EF4-FFF2-40B4-BE49-F238E27FC236}">
                <a16:creationId xmlns:a16="http://schemas.microsoft.com/office/drawing/2014/main" id="{D84F5161-E420-1A4A-8018-EEA0F23632B9}"/>
              </a:ext>
            </a:extLst>
          </p:cNvPr>
          <p:cNvSpPr>
            <a:spLocks noGrp="1"/>
          </p:cNvSpPr>
          <p:nvPr>
            <p:ph type="sldNum" sz="quarter" idx="12"/>
          </p:nvPr>
        </p:nvSpPr>
        <p:spPr/>
        <p:txBody>
          <a:body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3898168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D8338-5445-264D-98E7-25F522440224}"/>
              </a:ext>
            </a:extLst>
          </p:cNvPr>
          <p:cNvSpPr>
            <a:spLocks noGrp="1"/>
          </p:cNvSpPr>
          <p:nvPr>
            <p:ph type="title"/>
          </p:nvPr>
        </p:nvSpPr>
        <p:spPr/>
        <p:txBody>
          <a:bodyPr/>
          <a:lstStyle/>
          <a:p>
            <a:r>
              <a:rPr kumimoji="1" lang="en-US" altLang="zh-CN"/>
              <a:t>Click to edit Master title style</a:t>
            </a:r>
            <a:endParaRPr kumimoji="1" lang="zh-CN" altLang="en-US"/>
          </a:p>
        </p:txBody>
      </p:sp>
      <p:sp>
        <p:nvSpPr>
          <p:cNvPr id="3" name="Date Placeholder 2">
            <a:extLst>
              <a:ext uri="{FF2B5EF4-FFF2-40B4-BE49-F238E27FC236}">
                <a16:creationId xmlns:a16="http://schemas.microsoft.com/office/drawing/2014/main" id="{98BC4B96-82EC-F548-9E94-B3A8F23144A7}"/>
              </a:ext>
            </a:extLst>
          </p:cNvPr>
          <p:cNvSpPr>
            <a:spLocks noGrp="1"/>
          </p:cNvSpPr>
          <p:nvPr>
            <p:ph type="dt" sz="half" idx="10"/>
          </p:nvPr>
        </p:nvSpPr>
        <p:spPr/>
        <p:txBody>
          <a:bodyPr/>
          <a:lstStyle/>
          <a:p>
            <a:fld id="{AA058DD0-660B-E64A-911D-D8FB91A4211F}" type="datetime1">
              <a:rPr kumimoji="1" lang="en-US" altLang="zh-CN" smtClean="0"/>
              <a:t>7/22/24</a:t>
            </a:fld>
            <a:endParaRPr kumimoji="1" lang="zh-CN" altLang="en-US"/>
          </a:p>
        </p:txBody>
      </p:sp>
      <p:sp>
        <p:nvSpPr>
          <p:cNvPr id="4" name="Footer Placeholder 3">
            <a:extLst>
              <a:ext uri="{FF2B5EF4-FFF2-40B4-BE49-F238E27FC236}">
                <a16:creationId xmlns:a16="http://schemas.microsoft.com/office/drawing/2014/main" id="{98270B72-C41E-6443-95FE-0C244FC52AC1}"/>
              </a:ext>
            </a:extLst>
          </p:cNvPr>
          <p:cNvSpPr>
            <a:spLocks noGrp="1"/>
          </p:cNvSpPr>
          <p:nvPr>
            <p:ph type="ftr" sz="quarter" idx="11"/>
          </p:nvPr>
        </p:nvSpPr>
        <p:spPr/>
        <p:txBody>
          <a:bodyPr/>
          <a:lstStyle/>
          <a:p>
            <a:endParaRPr kumimoji="1" lang="zh-CN" altLang="en-US"/>
          </a:p>
        </p:txBody>
      </p:sp>
      <p:sp>
        <p:nvSpPr>
          <p:cNvPr id="5" name="Slide Number Placeholder 4">
            <a:extLst>
              <a:ext uri="{FF2B5EF4-FFF2-40B4-BE49-F238E27FC236}">
                <a16:creationId xmlns:a16="http://schemas.microsoft.com/office/drawing/2014/main" id="{31496691-6772-5244-8BCE-F2E299D35B39}"/>
              </a:ext>
            </a:extLst>
          </p:cNvPr>
          <p:cNvSpPr>
            <a:spLocks noGrp="1"/>
          </p:cNvSpPr>
          <p:nvPr>
            <p:ph type="sldNum" sz="quarter" idx="12"/>
          </p:nvPr>
        </p:nvSpPr>
        <p:spPr/>
        <p:txBody>
          <a:body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7791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E2B2BF-7DC7-B84A-978C-2B6C5D70AEFE}"/>
              </a:ext>
            </a:extLst>
          </p:cNvPr>
          <p:cNvSpPr>
            <a:spLocks noGrp="1"/>
          </p:cNvSpPr>
          <p:nvPr>
            <p:ph type="dt" sz="half" idx="10"/>
          </p:nvPr>
        </p:nvSpPr>
        <p:spPr/>
        <p:txBody>
          <a:bodyPr/>
          <a:lstStyle/>
          <a:p>
            <a:fld id="{25332371-EA22-1C4D-B631-A97086200030}" type="datetime1">
              <a:rPr kumimoji="1" lang="en-US" altLang="zh-CN" smtClean="0"/>
              <a:t>7/22/24</a:t>
            </a:fld>
            <a:endParaRPr kumimoji="1" lang="zh-CN" altLang="en-US"/>
          </a:p>
        </p:txBody>
      </p:sp>
      <p:sp>
        <p:nvSpPr>
          <p:cNvPr id="3" name="Footer Placeholder 2">
            <a:extLst>
              <a:ext uri="{FF2B5EF4-FFF2-40B4-BE49-F238E27FC236}">
                <a16:creationId xmlns:a16="http://schemas.microsoft.com/office/drawing/2014/main" id="{D398F527-DFAB-6C4F-AE46-E518A6DC228C}"/>
              </a:ext>
            </a:extLst>
          </p:cNvPr>
          <p:cNvSpPr>
            <a:spLocks noGrp="1"/>
          </p:cNvSpPr>
          <p:nvPr>
            <p:ph type="ftr" sz="quarter" idx="11"/>
          </p:nvPr>
        </p:nvSpPr>
        <p:spPr/>
        <p:txBody>
          <a:bodyPr/>
          <a:lstStyle/>
          <a:p>
            <a:endParaRPr kumimoji="1" lang="zh-CN" altLang="en-US"/>
          </a:p>
        </p:txBody>
      </p:sp>
      <p:sp>
        <p:nvSpPr>
          <p:cNvPr id="4" name="Slide Number Placeholder 3">
            <a:extLst>
              <a:ext uri="{FF2B5EF4-FFF2-40B4-BE49-F238E27FC236}">
                <a16:creationId xmlns:a16="http://schemas.microsoft.com/office/drawing/2014/main" id="{FBCB0D73-4E6A-AC45-9517-8F25F3BA7E2D}"/>
              </a:ext>
            </a:extLst>
          </p:cNvPr>
          <p:cNvSpPr>
            <a:spLocks noGrp="1"/>
          </p:cNvSpPr>
          <p:nvPr>
            <p:ph type="sldNum" sz="quarter" idx="12"/>
          </p:nvPr>
        </p:nvSpPr>
        <p:spPr/>
        <p:txBody>
          <a:body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2575675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F7A35-82C8-EF47-BF45-60DD5A7410F6}"/>
              </a:ext>
            </a:extLst>
          </p:cNvPr>
          <p:cNvSpPr>
            <a:spLocks noGrp="1"/>
          </p:cNvSpPr>
          <p:nvPr>
            <p:ph type="title"/>
          </p:nvPr>
        </p:nvSpPr>
        <p:spPr>
          <a:xfrm>
            <a:off x="839788" y="457200"/>
            <a:ext cx="3932237" cy="1600200"/>
          </a:xfrm>
        </p:spPr>
        <p:txBody>
          <a:bodyPr anchor="b"/>
          <a:lstStyle>
            <a:lvl1pPr>
              <a:defRPr sz="3200"/>
            </a:lvl1pPr>
          </a:lstStyle>
          <a:p>
            <a:r>
              <a:rPr kumimoji="1" lang="en-US" altLang="zh-CN"/>
              <a:t>Click to edit Master title style</a:t>
            </a:r>
            <a:endParaRPr kumimoji="1" lang="zh-CN" altLang="en-US"/>
          </a:p>
        </p:txBody>
      </p:sp>
      <p:sp>
        <p:nvSpPr>
          <p:cNvPr id="3" name="Content Placeholder 2">
            <a:extLst>
              <a:ext uri="{FF2B5EF4-FFF2-40B4-BE49-F238E27FC236}">
                <a16:creationId xmlns:a16="http://schemas.microsoft.com/office/drawing/2014/main" id="{278EF835-5BF6-9341-88D0-ECDECB094E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4" name="Text Placeholder 3">
            <a:extLst>
              <a:ext uri="{FF2B5EF4-FFF2-40B4-BE49-F238E27FC236}">
                <a16:creationId xmlns:a16="http://schemas.microsoft.com/office/drawing/2014/main" id="{C3D50D3B-8E7A-5343-8B5B-030192D13B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en-US" altLang="zh-CN"/>
              <a:t>Click to edit Master text styles</a:t>
            </a:r>
          </a:p>
        </p:txBody>
      </p:sp>
      <p:sp>
        <p:nvSpPr>
          <p:cNvPr id="5" name="Date Placeholder 4">
            <a:extLst>
              <a:ext uri="{FF2B5EF4-FFF2-40B4-BE49-F238E27FC236}">
                <a16:creationId xmlns:a16="http://schemas.microsoft.com/office/drawing/2014/main" id="{66F66F45-DD9D-9E4B-A555-8B6115651507}"/>
              </a:ext>
            </a:extLst>
          </p:cNvPr>
          <p:cNvSpPr>
            <a:spLocks noGrp="1"/>
          </p:cNvSpPr>
          <p:nvPr>
            <p:ph type="dt" sz="half" idx="10"/>
          </p:nvPr>
        </p:nvSpPr>
        <p:spPr/>
        <p:txBody>
          <a:bodyPr/>
          <a:lstStyle/>
          <a:p>
            <a:fld id="{AC7193C3-F44C-7D4E-BF32-1944B1032C2E}" type="datetime1">
              <a:rPr kumimoji="1" lang="en-US" altLang="zh-CN" smtClean="0"/>
              <a:t>7/22/24</a:t>
            </a:fld>
            <a:endParaRPr kumimoji="1" lang="zh-CN" altLang="en-US"/>
          </a:p>
        </p:txBody>
      </p:sp>
      <p:sp>
        <p:nvSpPr>
          <p:cNvPr id="6" name="Footer Placeholder 5">
            <a:extLst>
              <a:ext uri="{FF2B5EF4-FFF2-40B4-BE49-F238E27FC236}">
                <a16:creationId xmlns:a16="http://schemas.microsoft.com/office/drawing/2014/main" id="{A04E4764-E427-1941-8C52-A0748C4A093F}"/>
              </a:ext>
            </a:extLst>
          </p:cNvPr>
          <p:cNvSpPr>
            <a:spLocks noGrp="1"/>
          </p:cNvSpPr>
          <p:nvPr>
            <p:ph type="ftr" sz="quarter" idx="11"/>
          </p:nvPr>
        </p:nvSpPr>
        <p:spPr/>
        <p:txBody>
          <a:bodyPr/>
          <a:lstStyle/>
          <a:p>
            <a:endParaRPr kumimoji="1" lang="zh-CN" altLang="en-US"/>
          </a:p>
        </p:txBody>
      </p:sp>
      <p:sp>
        <p:nvSpPr>
          <p:cNvPr id="7" name="Slide Number Placeholder 6">
            <a:extLst>
              <a:ext uri="{FF2B5EF4-FFF2-40B4-BE49-F238E27FC236}">
                <a16:creationId xmlns:a16="http://schemas.microsoft.com/office/drawing/2014/main" id="{BFBB9EB0-D589-5844-B8B0-334E29EACF7C}"/>
              </a:ext>
            </a:extLst>
          </p:cNvPr>
          <p:cNvSpPr>
            <a:spLocks noGrp="1"/>
          </p:cNvSpPr>
          <p:nvPr>
            <p:ph type="sldNum" sz="quarter" idx="12"/>
          </p:nvPr>
        </p:nvSpPr>
        <p:spPr/>
        <p:txBody>
          <a:body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4281341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C3627-3D6E-AA48-BD0B-4F99C5D23616}"/>
              </a:ext>
            </a:extLst>
          </p:cNvPr>
          <p:cNvSpPr>
            <a:spLocks noGrp="1"/>
          </p:cNvSpPr>
          <p:nvPr>
            <p:ph type="title"/>
          </p:nvPr>
        </p:nvSpPr>
        <p:spPr>
          <a:xfrm>
            <a:off x="839788" y="457200"/>
            <a:ext cx="3932237" cy="1600200"/>
          </a:xfrm>
        </p:spPr>
        <p:txBody>
          <a:bodyPr anchor="b"/>
          <a:lstStyle>
            <a:lvl1pPr>
              <a:defRPr sz="3200"/>
            </a:lvl1pPr>
          </a:lstStyle>
          <a:p>
            <a:r>
              <a:rPr kumimoji="1" lang="en-US" altLang="zh-CN"/>
              <a:t>Click to edit Master title style</a:t>
            </a:r>
            <a:endParaRPr kumimoji="1" lang="zh-CN" altLang="en-US"/>
          </a:p>
        </p:txBody>
      </p:sp>
      <p:sp>
        <p:nvSpPr>
          <p:cNvPr id="3" name="Picture Placeholder 2">
            <a:extLst>
              <a:ext uri="{FF2B5EF4-FFF2-40B4-BE49-F238E27FC236}">
                <a16:creationId xmlns:a16="http://schemas.microsoft.com/office/drawing/2014/main" id="{AA3326F3-A2CB-BE4A-8376-89CA927C81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Text Placeholder 3">
            <a:extLst>
              <a:ext uri="{FF2B5EF4-FFF2-40B4-BE49-F238E27FC236}">
                <a16:creationId xmlns:a16="http://schemas.microsoft.com/office/drawing/2014/main" id="{1FC5E81A-F121-B048-B34A-104BACF4C5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en-US" altLang="zh-CN"/>
              <a:t>Click to edit Master text styles</a:t>
            </a:r>
          </a:p>
        </p:txBody>
      </p:sp>
      <p:sp>
        <p:nvSpPr>
          <p:cNvPr id="5" name="Date Placeholder 4">
            <a:extLst>
              <a:ext uri="{FF2B5EF4-FFF2-40B4-BE49-F238E27FC236}">
                <a16:creationId xmlns:a16="http://schemas.microsoft.com/office/drawing/2014/main" id="{35A1B399-D833-B445-8F29-BD584738FA1B}"/>
              </a:ext>
            </a:extLst>
          </p:cNvPr>
          <p:cNvSpPr>
            <a:spLocks noGrp="1"/>
          </p:cNvSpPr>
          <p:nvPr>
            <p:ph type="dt" sz="half" idx="10"/>
          </p:nvPr>
        </p:nvSpPr>
        <p:spPr/>
        <p:txBody>
          <a:bodyPr/>
          <a:lstStyle/>
          <a:p>
            <a:fld id="{F1E9F228-051C-0741-829F-92BAD57ABD5F}" type="datetime1">
              <a:rPr kumimoji="1" lang="en-US" altLang="zh-CN" smtClean="0"/>
              <a:t>7/22/24</a:t>
            </a:fld>
            <a:endParaRPr kumimoji="1" lang="zh-CN" altLang="en-US"/>
          </a:p>
        </p:txBody>
      </p:sp>
      <p:sp>
        <p:nvSpPr>
          <p:cNvPr id="6" name="Footer Placeholder 5">
            <a:extLst>
              <a:ext uri="{FF2B5EF4-FFF2-40B4-BE49-F238E27FC236}">
                <a16:creationId xmlns:a16="http://schemas.microsoft.com/office/drawing/2014/main" id="{08127B3E-F420-2B4E-BD30-146E674229C0}"/>
              </a:ext>
            </a:extLst>
          </p:cNvPr>
          <p:cNvSpPr>
            <a:spLocks noGrp="1"/>
          </p:cNvSpPr>
          <p:nvPr>
            <p:ph type="ftr" sz="quarter" idx="11"/>
          </p:nvPr>
        </p:nvSpPr>
        <p:spPr/>
        <p:txBody>
          <a:bodyPr/>
          <a:lstStyle/>
          <a:p>
            <a:endParaRPr kumimoji="1" lang="zh-CN" altLang="en-US"/>
          </a:p>
        </p:txBody>
      </p:sp>
      <p:sp>
        <p:nvSpPr>
          <p:cNvPr id="7" name="Slide Number Placeholder 6">
            <a:extLst>
              <a:ext uri="{FF2B5EF4-FFF2-40B4-BE49-F238E27FC236}">
                <a16:creationId xmlns:a16="http://schemas.microsoft.com/office/drawing/2014/main" id="{843A5FDC-9FB0-8F47-A2A4-F906648F2482}"/>
              </a:ext>
            </a:extLst>
          </p:cNvPr>
          <p:cNvSpPr>
            <a:spLocks noGrp="1"/>
          </p:cNvSpPr>
          <p:nvPr>
            <p:ph type="sldNum" sz="quarter" idx="12"/>
          </p:nvPr>
        </p:nvSpPr>
        <p:spPr/>
        <p:txBody>
          <a:body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3796003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D3FF6C-511B-0B49-A50D-4C473E8458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en-US" altLang="zh-CN"/>
              <a:t>Click to edit Master title style</a:t>
            </a:r>
            <a:endParaRPr kumimoji="1" lang="zh-CN" altLang="en-US"/>
          </a:p>
        </p:txBody>
      </p:sp>
      <p:sp>
        <p:nvSpPr>
          <p:cNvPr id="3" name="Text Placeholder 2">
            <a:extLst>
              <a:ext uri="{FF2B5EF4-FFF2-40B4-BE49-F238E27FC236}">
                <a16:creationId xmlns:a16="http://schemas.microsoft.com/office/drawing/2014/main" id="{CE48F3C3-774C-634C-9699-256A53EE67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en-US" altLang="zh-CN"/>
              <a:t>Click to edit Master text styles</a:t>
            </a:r>
          </a:p>
          <a:p>
            <a:pPr lvl="1"/>
            <a:r>
              <a:rPr kumimoji="1" lang="en-US" altLang="zh-CN"/>
              <a:t>Second level</a:t>
            </a:r>
          </a:p>
          <a:p>
            <a:pPr lvl="2"/>
            <a:r>
              <a:rPr kumimoji="1" lang="en-US" altLang="zh-CN"/>
              <a:t>Third level</a:t>
            </a:r>
          </a:p>
          <a:p>
            <a:pPr lvl="3"/>
            <a:r>
              <a:rPr kumimoji="1" lang="en-US" altLang="zh-CN"/>
              <a:t>Fourth level</a:t>
            </a:r>
          </a:p>
          <a:p>
            <a:pPr lvl="4"/>
            <a:r>
              <a:rPr kumimoji="1" lang="en-US" altLang="zh-CN"/>
              <a:t>Fifth level</a:t>
            </a:r>
            <a:endParaRPr kumimoji="1" lang="zh-CN" altLang="en-US"/>
          </a:p>
        </p:txBody>
      </p:sp>
      <p:sp>
        <p:nvSpPr>
          <p:cNvPr id="4" name="Date Placeholder 3">
            <a:extLst>
              <a:ext uri="{FF2B5EF4-FFF2-40B4-BE49-F238E27FC236}">
                <a16:creationId xmlns:a16="http://schemas.microsoft.com/office/drawing/2014/main" id="{A6A02A22-67D7-AA47-919A-FEAE20D1B1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7558D5-A4D4-6D46-9DB9-D224D167D782}" type="datetime1">
              <a:rPr kumimoji="1" lang="en-US" altLang="zh-CN" smtClean="0"/>
              <a:t>7/22/24</a:t>
            </a:fld>
            <a:endParaRPr kumimoji="1" lang="zh-CN" altLang="en-US"/>
          </a:p>
        </p:txBody>
      </p:sp>
      <p:sp>
        <p:nvSpPr>
          <p:cNvPr id="5" name="Footer Placeholder 4">
            <a:extLst>
              <a:ext uri="{FF2B5EF4-FFF2-40B4-BE49-F238E27FC236}">
                <a16:creationId xmlns:a16="http://schemas.microsoft.com/office/drawing/2014/main" id="{1877F1F8-7648-424B-9435-4408F31692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Slide Number Placeholder 5">
            <a:extLst>
              <a:ext uri="{FF2B5EF4-FFF2-40B4-BE49-F238E27FC236}">
                <a16:creationId xmlns:a16="http://schemas.microsoft.com/office/drawing/2014/main" id="{04633E66-A03C-7740-A857-DF52FCDE89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D604A4-1BB8-3D4A-B692-02D87551D634}" type="slidenum">
              <a:rPr kumimoji="1" lang="zh-CN" altLang="en-US" smtClean="0"/>
              <a:t>‹#›</a:t>
            </a:fld>
            <a:endParaRPr kumimoji="1" lang="zh-CN" altLang="en-US"/>
          </a:p>
        </p:txBody>
      </p:sp>
    </p:spTree>
    <p:extLst>
      <p:ext uri="{BB962C8B-B14F-4D97-AF65-F5344CB8AC3E}">
        <p14:creationId xmlns:p14="http://schemas.microsoft.com/office/powerpoint/2010/main" val="41427358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3.xml"/><Relationship Id="rId5" Type="http://schemas.openxmlformats.org/officeDocument/2006/relationships/image" Target="../media/image14.png"/><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1.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79D34-746F-8C41-8565-AED41E0DF8FB}"/>
              </a:ext>
            </a:extLst>
          </p:cNvPr>
          <p:cNvSpPr>
            <a:spLocks noGrp="1"/>
          </p:cNvSpPr>
          <p:nvPr>
            <p:ph type="ctrTitle"/>
          </p:nvPr>
        </p:nvSpPr>
        <p:spPr>
          <a:xfrm>
            <a:off x="662609" y="1122363"/>
            <a:ext cx="10800521" cy="2387600"/>
          </a:xfrm>
        </p:spPr>
        <p:txBody>
          <a:bodyPr/>
          <a:lstStyle/>
          <a:p>
            <a:r>
              <a:rPr kumimoji="1" lang="en-US" altLang="zh-CN" dirty="0"/>
              <a:t>HPCC++: Enhanced High Precision Congestion Control</a:t>
            </a:r>
            <a:endParaRPr kumimoji="1" lang="zh-CN" altLang="en-US" dirty="0"/>
          </a:p>
        </p:txBody>
      </p:sp>
      <p:sp>
        <p:nvSpPr>
          <p:cNvPr id="3" name="Subtitle 2">
            <a:extLst>
              <a:ext uri="{FF2B5EF4-FFF2-40B4-BE49-F238E27FC236}">
                <a16:creationId xmlns:a16="http://schemas.microsoft.com/office/drawing/2014/main" id="{9295B0CE-14F1-E146-867D-44E596E9455A}"/>
              </a:ext>
            </a:extLst>
          </p:cNvPr>
          <p:cNvSpPr>
            <a:spLocks noGrp="1"/>
          </p:cNvSpPr>
          <p:nvPr>
            <p:ph type="subTitle" idx="1"/>
          </p:nvPr>
        </p:nvSpPr>
        <p:spPr>
          <a:xfrm>
            <a:off x="1524000" y="3602036"/>
            <a:ext cx="9144000" cy="3090311"/>
          </a:xfrm>
        </p:spPr>
        <p:txBody>
          <a:bodyPr>
            <a:normAutofit/>
          </a:bodyPr>
          <a:lstStyle/>
          <a:p>
            <a:r>
              <a:rPr lang="en-US" dirty="0">
                <a:solidFill>
                  <a:srgbClr val="000000"/>
                </a:solidFill>
                <a:effectLst/>
                <a:latin typeface="Helvetica" pitchFamily="2" charset="0"/>
              </a:rPr>
              <a:t>draft-</a:t>
            </a:r>
            <a:r>
              <a:rPr lang="en-US" dirty="0" err="1">
                <a:solidFill>
                  <a:srgbClr val="000000"/>
                </a:solidFill>
                <a:effectLst/>
                <a:latin typeface="Helvetica" pitchFamily="2" charset="0"/>
              </a:rPr>
              <a:t>miao</a:t>
            </a:r>
            <a:r>
              <a:rPr lang="en-US" dirty="0">
                <a:solidFill>
                  <a:srgbClr val="000000"/>
                </a:solidFill>
                <a:effectLst/>
                <a:latin typeface="Helvetica" pitchFamily="2" charset="0"/>
              </a:rPr>
              <a:t>-</a:t>
            </a:r>
            <a:r>
              <a:rPr lang="en-US" dirty="0" err="1">
                <a:solidFill>
                  <a:srgbClr val="000000"/>
                </a:solidFill>
                <a:effectLst/>
                <a:latin typeface="Helvetica" pitchFamily="2" charset="0"/>
              </a:rPr>
              <a:t>ccwg-hpcc</a:t>
            </a:r>
            <a:endParaRPr lang="en-US" dirty="0">
              <a:solidFill>
                <a:srgbClr val="000000"/>
              </a:solidFill>
              <a:effectLst/>
              <a:latin typeface="Helvetica" pitchFamily="2" charset="0"/>
            </a:endParaRPr>
          </a:p>
          <a:p>
            <a:r>
              <a:rPr lang="en-US" dirty="0">
                <a:solidFill>
                  <a:srgbClr val="000000"/>
                </a:solidFill>
                <a:effectLst/>
                <a:latin typeface="Helvetica" pitchFamily="2" charset="0"/>
              </a:rPr>
              <a:t>draft-</a:t>
            </a:r>
            <a:r>
              <a:rPr lang="en-US" dirty="0" err="1">
                <a:solidFill>
                  <a:srgbClr val="000000"/>
                </a:solidFill>
                <a:effectLst/>
                <a:latin typeface="Helvetica" pitchFamily="2" charset="0"/>
              </a:rPr>
              <a:t>miao</a:t>
            </a:r>
            <a:r>
              <a:rPr lang="en-US" dirty="0">
                <a:solidFill>
                  <a:srgbClr val="000000"/>
                </a:solidFill>
                <a:effectLst/>
                <a:latin typeface="Helvetica" pitchFamily="2" charset="0"/>
              </a:rPr>
              <a:t>-</a:t>
            </a:r>
            <a:r>
              <a:rPr lang="en-US" dirty="0" err="1">
                <a:solidFill>
                  <a:srgbClr val="000000"/>
                </a:solidFill>
                <a:effectLst/>
                <a:latin typeface="Helvetica" pitchFamily="2" charset="0"/>
              </a:rPr>
              <a:t>ccwg</a:t>
            </a:r>
            <a:r>
              <a:rPr lang="en-US" dirty="0">
                <a:solidFill>
                  <a:srgbClr val="000000"/>
                </a:solidFill>
                <a:effectLst/>
                <a:latin typeface="Helvetica" pitchFamily="2" charset="0"/>
              </a:rPr>
              <a:t>-</a:t>
            </a:r>
            <a:r>
              <a:rPr lang="en-US" dirty="0" err="1">
                <a:solidFill>
                  <a:srgbClr val="000000"/>
                </a:solidFill>
                <a:effectLst/>
                <a:latin typeface="Helvetica" pitchFamily="2" charset="0"/>
              </a:rPr>
              <a:t>hpcc</a:t>
            </a:r>
            <a:r>
              <a:rPr lang="en-US" dirty="0">
                <a:solidFill>
                  <a:srgbClr val="000000"/>
                </a:solidFill>
                <a:effectLst/>
                <a:latin typeface="Helvetica" pitchFamily="2" charset="0"/>
              </a:rPr>
              <a:t>-info</a:t>
            </a:r>
          </a:p>
          <a:p>
            <a:endParaRPr kumimoji="1" lang="en-US" altLang="zh-CN" dirty="0"/>
          </a:p>
          <a:p>
            <a:r>
              <a:rPr kumimoji="1" lang="en-US" altLang="zh-CN" dirty="0"/>
              <a:t>Rui Miao, Surendra </a:t>
            </a:r>
            <a:r>
              <a:rPr kumimoji="1" lang="en-US" altLang="zh-CN" dirty="0" err="1"/>
              <a:t>Anubolu</a:t>
            </a:r>
            <a:r>
              <a:rPr kumimoji="1" lang="en-US" altLang="zh-CN" dirty="0"/>
              <a:t>, Rong Pan, </a:t>
            </a:r>
            <a:r>
              <a:rPr kumimoji="1" lang="en-US" altLang="zh-CN" dirty="0" err="1"/>
              <a:t>Jeongkeun</a:t>
            </a:r>
            <a:r>
              <a:rPr kumimoji="1" lang="en-US" altLang="zh-CN" dirty="0"/>
              <a:t> Lee, Barak Gafni, Jeff </a:t>
            </a:r>
            <a:r>
              <a:rPr kumimoji="1" lang="en-US" altLang="zh-CN" dirty="0" err="1"/>
              <a:t>Tantsura</a:t>
            </a:r>
            <a:r>
              <a:rPr kumimoji="1" lang="en-US" altLang="zh-CN" dirty="0"/>
              <a:t>, Allister </a:t>
            </a:r>
            <a:r>
              <a:rPr kumimoji="1" lang="en-US" altLang="zh-CN" dirty="0" err="1"/>
              <a:t>Alemania</a:t>
            </a:r>
            <a:r>
              <a:rPr kumimoji="1" lang="en-US" altLang="zh-CN" dirty="0"/>
              <a:t>, Yuval </a:t>
            </a:r>
            <a:r>
              <a:rPr kumimoji="1" lang="en-US" altLang="zh-CN" dirty="0" err="1"/>
              <a:t>Shpigelman</a:t>
            </a:r>
            <a:endParaRPr kumimoji="1" lang="en-US" altLang="zh-CN" dirty="0"/>
          </a:p>
          <a:p>
            <a:r>
              <a:rPr kumimoji="1" lang="en-US" altLang="zh-CN" dirty="0"/>
              <a:t>IETF-120 CCWG</a:t>
            </a:r>
          </a:p>
          <a:p>
            <a:r>
              <a:rPr kumimoji="1" lang="en-US" altLang="zh-CN" dirty="0"/>
              <a:t>Jul 2024</a:t>
            </a:r>
            <a:endParaRPr kumimoji="1" lang="zh-CN" altLang="en-US" dirty="0"/>
          </a:p>
        </p:txBody>
      </p:sp>
      <p:sp>
        <p:nvSpPr>
          <p:cNvPr id="4" name="Slide Number Placeholder 3">
            <a:extLst>
              <a:ext uri="{FF2B5EF4-FFF2-40B4-BE49-F238E27FC236}">
                <a16:creationId xmlns:a16="http://schemas.microsoft.com/office/drawing/2014/main" id="{C1B3EAD4-1144-0D4E-A6AB-C812797900B5}"/>
              </a:ext>
            </a:extLst>
          </p:cNvPr>
          <p:cNvSpPr>
            <a:spLocks noGrp="1"/>
          </p:cNvSpPr>
          <p:nvPr>
            <p:ph type="sldNum" sz="quarter" idx="12"/>
          </p:nvPr>
        </p:nvSpPr>
        <p:spPr/>
        <p:txBody>
          <a:bodyPr/>
          <a:lstStyle/>
          <a:p>
            <a:fld id="{C7D604A4-1BB8-3D4A-B692-02D87551D634}" type="slidenum">
              <a:rPr kumimoji="1" lang="zh-CN" altLang="en-US" smtClean="0"/>
              <a:t>1</a:t>
            </a:fld>
            <a:endParaRPr kumimoji="1" lang="zh-CN" altLang="en-US"/>
          </a:p>
        </p:txBody>
      </p:sp>
    </p:spTree>
    <p:extLst>
      <p:ext uri="{BB962C8B-B14F-4D97-AF65-F5344CB8AC3E}">
        <p14:creationId xmlns:p14="http://schemas.microsoft.com/office/powerpoint/2010/main" val="31872642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CA79A-5328-4A45-9BA6-97CB7CB3607B}"/>
              </a:ext>
            </a:extLst>
          </p:cNvPr>
          <p:cNvSpPr>
            <a:spLocks noGrp="1"/>
          </p:cNvSpPr>
          <p:nvPr>
            <p:ph type="title"/>
          </p:nvPr>
        </p:nvSpPr>
        <p:spPr>
          <a:xfrm>
            <a:off x="78036" y="85764"/>
            <a:ext cx="10515600" cy="839654"/>
          </a:xfrm>
        </p:spPr>
        <p:txBody>
          <a:bodyPr/>
          <a:lstStyle/>
          <a:p>
            <a:r>
              <a:rPr kumimoji="1" lang="en-US" altLang="zh-CN" dirty="0"/>
              <a:t>Our proposals</a:t>
            </a:r>
            <a:endParaRPr kumimoji="1" lang="zh-CN" altLang="en-US" dirty="0"/>
          </a:p>
        </p:txBody>
      </p:sp>
      <p:sp>
        <p:nvSpPr>
          <p:cNvPr id="4" name="Slide Number Placeholder 3">
            <a:extLst>
              <a:ext uri="{FF2B5EF4-FFF2-40B4-BE49-F238E27FC236}">
                <a16:creationId xmlns:a16="http://schemas.microsoft.com/office/drawing/2014/main" id="{15B49049-59B3-494F-A2AF-59B08FE22339}"/>
              </a:ext>
            </a:extLst>
          </p:cNvPr>
          <p:cNvSpPr>
            <a:spLocks noGrp="1"/>
          </p:cNvSpPr>
          <p:nvPr>
            <p:ph type="sldNum" sz="quarter" idx="12"/>
          </p:nvPr>
        </p:nvSpPr>
        <p:spPr/>
        <p:txBody>
          <a:bodyPr/>
          <a:lstStyle/>
          <a:p>
            <a:fld id="{C7D604A4-1BB8-3D4A-B692-02D87551D634}" type="slidenum">
              <a:rPr kumimoji="1" lang="zh-CN" altLang="en-US" smtClean="0"/>
              <a:t>10</a:t>
            </a:fld>
            <a:endParaRPr kumimoji="1" lang="zh-CN" altLang="en-US"/>
          </a:p>
        </p:txBody>
      </p:sp>
      <p:sp>
        <p:nvSpPr>
          <p:cNvPr id="6" name="Content Placeholder 2">
            <a:extLst>
              <a:ext uri="{FF2B5EF4-FFF2-40B4-BE49-F238E27FC236}">
                <a16:creationId xmlns:a16="http://schemas.microsoft.com/office/drawing/2014/main" id="{A0E1EEC1-0E46-E74B-B60B-F6E1F13F9C59}"/>
              </a:ext>
            </a:extLst>
          </p:cNvPr>
          <p:cNvSpPr>
            <a:spLocks noGrp="1"/>
          </p:cNvSpPr>
          <p:nvPr>
            <p:ph idx="1"/>
          </p:nvPr>
        </p:nvSpPr>
        <p:spPr>
          <a:xfrm>
            <a:off x="78035" y="925418"/>
            <a:ext cx="11754081" cy="2654783"/>
          </a:xfrm>
        </p:spPr>
        <p:txBody>
          <a:bodyPr>
            <a:normAutofit/>
          </a:bodyPr>
          <a:lstStyle/>
          <a:p>
            <a:r>
              <a:rPr lang="en-US" dirty="0">
                <a:solidFill>
                  <a:srgbClr val="000000"/>
                </a:solidFill>
                <a:effectLst/>
                <a:latin typeface="Helvetica" pitchFamily="2" charset="0"/>
              </a:rPr>
              <a:t>draft-</a:t>
            </a:r>
            <a:r>
              <a:rPr lang="en-US" dirty="0" err="1">
                <a:solidFill>
                  <a:srgbClr val="000000"/>
                </a:solidFill>
                <a:effectLst/>
                <a:latin typeface="Helvetica" pitchFamily="2" charset="0"/>
              </a:rPr>
              <a:t>miao</a:t>
            </a:r>
            <a:r>
              <a:rPr lang="en-US" dirty="0">
                <a:solidFill>
                  <a:srgbClr val="000000"/>
                </a:solidFill>
                <a:effectLst/>
                <a:latin typeface="Helvetica" pitchFamily="2" charset="0"/>
              </a:rPr>
              <a:t>-</a:t>
            </a:r>
            <a:r>
              <a:rPr lang="en-US" dirty="0" err="1">
                <a:solidFill>
                  <a:srgbClr val="000000"/>
                </a:solidFill>
                <a:effectLst/>
                <a:latin typeface="Helvetica" pitchFamily="2" charset="0"/>
              </a:rPr>
              <a:t>ccwg-hpcc</a:t>
            </a:r>
            <a:endParaRPr lang="en-US" dirty="0">
              <a:solidFill>
                <a:srgbClr val="000000"/>
              </a:solidFill>
              <a:effectLst/>
              <a:latin typeface="Helvetica" pitchFamily="2" charset="0"/>
            </a:endParaRPr>
          </a:p>
          <a:p>
            <a:pPr lvl="1"/>
            <a:r>
              <a:rPr lang="en-US" altLang="zh-CN" sz="2000" dirty="0"/>
              <a:t>Defines the algorithm using telemetry information, including</a:t>
            </a:r>
            <a:r>
              <a:rPr lang="en-US" sz="2000" dirty="0"/>
              <a:t> queue length, transmitted bytes, timestamp, link capacity, etc</a:t>
            </a:r>
            <a:r>
              <a:rPr lang="en-US" altLang="zh-CN" sz="2000" dirty="0"/>
              <a:t>.</a:t>
            </a:r>
          </a:p>
          <a:p>
            <a:r>
              <a:rPr lang="en-US" dirty="0">
                <a:solidFill>
                  <a:srgbClr val="000000"/>
                </a:solidFill>
                <a:effectLst/>
                <a:latin typeface="Helvetica" pitchFamily="2" charset="0"/>
              </a:rPr>
              <a:t>draft-</a:t>
            </a:r>
            <a:r>
              <a:rPr lang="en-US" dirty="0" err="1">
                <a:solidFill>
                  <a:srgbClr val="000000"/>
                </a:solidFill>
                <a:effectLst/>
                <a:latin typeface="Helvetica" pitchFamily="2" charset="0"/>
              </a:rPr>
              <a:t>miao</a:t>
            </a:r>
            <a:r>
              <a:rPr lang="en-US" dirty="0">
                <a:solidFill>
                  <a:srgbClr val="000000"/>
                </a:solidFill>
                <a:effectLst/>
                <a:latin typeface="Helvetica" pitchFamily="2" charset="0"/>
              </a:rPr>
              <a:t>-</a:t>
            </a:r>
            <a:r>
              <a:rPr lang="en-US" dirty="0" err="1">
                <a:solidFill>
                  <a:srgbClr val="000000"/>
                </a:solidFill>
                <a:effectLst/>
                <a:latin typeface="Helvetica" pitchFamily="2" charset="0"/>
              </a:rPr>
              <a:t>ccwg</a:t>
            </a:r>
            <a:r>
              <a:rPr lang="en-US" dirty="0">
                <a:solidFill>
                  <a:srgbClr val="000000"/>
                </a:solidFill>
                <a:effectLst/>
                <a:latin typeface="Helvetica" pitchFamily="2" charset="0"/>
              </a:rPr>
              <a:t>-</a:t>
            </a:r>
            <a:r>
              <a:rPr lang="en-US" dirty="0" err="1">
                <a:solidFill>
                  <a:srgbClr val="000000"/>
                </a:solidFill>
                <a:effectLst/>
                <a:latin typeface="Helvetica" pitchFamily="2" charset="0"/>
              </a:rPr>
              <a:t>hpcc</a:t>
            </a:r>
            <a:r>
              <a:rPr lang="en-US" dirty="0">
                <a:solidFill>
                  <a:srgbClr val="000000"/>
                </a:solidFill>
                <a:effectLst/>
                <a:latin typeface="Helvetica" pitchFamily="2" charset="0"/>
              </a:rPr>
              <a:t>-info</a:t>
            </a:r>
          </a:p>
          <a:p>
            <a:pPr lvl="1"/>
            <a:r>
              <a:rPr lang="en-US" altLang="zh-CN" sz="2000" dirty="0"/>
              <a:t>Provides environment-dependent packet formats of telemetry encodings, including IFA2.0, IOAM, P4.org</a:t>
            </a:r>
          </a:p>
          <a:p>
            <a:endParaRPr kumimoji="1" lang="zh-CN" altLang="en-US" dirty="0"/>
          </a:p>
        </p:txBody>
      </p:sp>
      <p:pic>
        <p:nvPicPr>
          <p:cNvPr id="8" name="Picture 7">
            <a:extLst>
              <a:ext uri="{FF2B5EF4-FFF2-40B4-BE49-F238E27FC236}">
                <a16:creationId xmlns:a16="http://schemas.microsoft.com/office/drawing/2014/main" id="{3EEB5105-5C28-CAF8-B94D-5FB2587299F3}"/>
              </a:ext>
            </a:extLst>
          </p:cNvPr>
          <p:cNvPicPr>
            <a:picLocks noChangeAspect="1"/>
          </p:cNvPicPr>
          <p:nvPr/>
        </p:nvPicPr>
        <p:blipFill>
          <a:blip r:embed="rId2"/>
          <a:stretch>
            <a:fillRect/>
          </a:stretch>
        </p:blipFill>
        <p:spPr>
          <a:xfrm>
            <a:off x="2348802" y="2882096"/>
            <a:ext cx="6883333" cy="3890140"/>
          </a:xfrm>
          <a:prstGeom prst="rect">
            <a:avLst/>
          </a:prstGeom>
        </p:spPr>
      </p:pic>
    </p:spTree>
    <p:extLst>
      <p:ext uri="{BB962C8B-B14F-4D97-AF65-F5344CB8AC3E}">
        <p14:creationId xmlns:p14="http://schemas.microsoft.com/office/powerpoint/2010/main" val="4085364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56CED-010E-1665-FE00-51622E8C0C77}"/>
              </a:ext>
            </a:extLst>
          </p:cNvPr>
          <p:cNvSpPr>
            <a:spLocks noGrp="1"/>
          </p:cNvSpPr>
          <p:nvPr>
            <p:ph type="title"/>
          </p:nvPr>
        </p:nvSpPr>
        <p:spPr>
          <a:xfrm>
            <a:off x="165252" y="26356"/>
            <a:ext cx="10515600" cy="832959"/>
          </a:xfrm>
        </p:spPr>
        <p:txBody>
          <a:bodyPr/>
          <a:lstStyle/>
          <a:p>
            <a:r>
              <a:rPr lang="en-US" dirty="0"/>
              <a:t>Deployment experience</a:t>
            </a:r>
          </a:p>
        </p:txBody>
      </p:sp>
      <p:sp>
        <p:nvSpPr>
          <p:cNvPr id="4" name="Slide Number Placeholder 3">
            <a:extLst>
              <a:ext uri="{FF2B5EF4-FFF2-40B4-BE49-F238E27FC236}">
                <a16:creationId xmlns:a16="http://schemas.microsoft.com/office/drawing/2014/main" id="{076709EB-23E1-6936-F8C0-5BF7497CEEB2}"/>
              </a:ext>
            </a:extLst>
          </p:cNvPr>
          <p:cNvSpPr>
            <a:spLocks noGrp="1"/>
          </p:cNvSpPr>
          <p:nvPr>
            <p:ph type="sldNum" sz="quarter" idx="12"/>
          </p:nvPr>
        </p:nvSpPr>
        <p:spPr/>
        <p:txBody>
          <a:bodyPr/>
          <a:lstStyle/>
          <a:p>
            <a:fld id="{C7D604A4-1BB8-3D4A-B692-02D87551D634}" type="slidenum">
              <a:rPr kumimoji="1" lang="zh-CN" altLang="en-US" smtClean="0"/>
              <a:t>11</a:t>
            </a:fld>
            <a:endParaRPr kumimoji="1" lang="zh-CN" altLang="en-US"/>
          </a:p>
        </p:txBody>
      </p:sp>
      <p:pic>
        <p:nvPicPr>
          <p:cNvPr id="1026" name="Picture 2">
            <a:extLst>
              <a:ext uri="{FF2B5EF4-FFF2-40B4-BE49-F238E27FC236}">
                <a16:creationId xmlns:a16="http://schemas.microsoft.com/office/drawing/2014/main" id="{667F2ADF-3E92-F746-91EF-D134AF3F256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05668" y="2220912"/>
            <a:ext cx="8001000" cy="431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0F177D9-011A-5436-9F7E-726E289669BE}"/>
              </a:ext>
            </a:extLst>
          </p:cNvPr>
          <p:cNvSpPr txBox="1"/>
          <p:nvPr/>
        </p:nvSpPr>
        <p:spPr>
          <a:xfrm>
            <a:off x="0" y="6507051"/>
            <a:ext cx="7366760" cy="369332"/>
          </a:xfrm>
          <a:prstGeom prst="rect">
            <a:avLst/>
          </a:prstGeom>
          <a:noFill/>
        </p:spPr>
        <p:txBody>
          <a:bodyPr wrap="none" rtlCol="0">
            <a:spAutoFit/>
          </a:bodyPr>
          <a:lstStyle/>
          <a:p>
            <a:r>
              <a:rPr lang="en-US" dirty="0"/>
              <a:t>Source: https://</a:t>
            </a:r>
            <a:r>
              <a:rPr lang="en-US" dirty="0" err="1"/>
              <a:t>www.broadcom.com</a:t>
            </a:r>
            <a:r>
              <a:rPr lang="en-US" dirty="0"/>
              <a:t>/blog/high-precision-congestion-control</a:t>
            </a:r>
          </a:p>
        </p:txBody>
      </p:sp>
      <p:sp>
        <p:nvSpPr>
          <p:cNvPr id="6" name="TextBox 5">
            <a:extLst>
              <a:ext uri="{FF2B5EF4-FFF2-40B4-BE49-F238E27FC236}">
                <a16:creationId xmlns:a16="http://schemas.microsoft.com/office/drawing/2014/main" id="{EA48B847-220D-A09B-D123-EF7E32DA1F1E}"/>
              </a:ext>
            </a:extLst>
          </p:cNvPr>
          <p:cNvSpPr txBox="1"/>
          <p:nvPr/>
        </p:nvSpPr>
        <p:spPr>
          <a:xfrm>
            <a:off x="165252" y="967236"/>
            <a:ext cx="11699914" cy="1569660"/>
          </a:xfrm>
          <a:prstGeom prst="rect">
            <a:avLst/>
          </a:prstGeom>
          <a:noFill/>
        </p:spPr>
        <p:txBody>
          <a:bodyPr wrap="square" rtlCol="0">
            <a:spAutoFit/>
          </a:bodyPr>
          <a:lstStyle/>
          <a:p>
            <a:pPr marL="342900" indent="-342900">
              <a:buFont typeface="Arial" panose="020B0604020202020204" pitchFamily="34" charset="0"/>
              <a:buChar char="•"/>
            </a:pPr>
            <a:r>
              <a:rPr lang="en-US" sz="2400" dirty="0"/>
              <a:t>Deployed widely for storage, AI training, and database applications in one of the major cloud providers</a:t>
            </a:r>
          </a:p>
          <a:p>
            <a:pPr marL="342900" indent="-342900">
              <a:buFont typeface="Arial" panose="020B0604020202020204" pitchFamily="34" charset="0"/>
              <a:buChar char="•"/>
            </a:pPr>
            <a:r>
              <a:rPr lang="en-US" sz="2400" dirty="0"/>
              <a:t>Achieved significant boosts in throughput and latency</a:t>
            </a:r>
          </a:p>
          <a:p>
            <a:pPr marL="342900" indent="-342900">
              <a:buFont typeface="Arial" panose="020B0604020202020204" pitchFamily="34" charset="0"/>
              <a:buChar char="•"/>
            </a:pPr>
            <a:endParaRPr lang="en-US" sz="2400" dirty="0"/>
          </a:p>
        </p:txBody>
      </p:sp>
    </p:spTree>
    <p:extLst>
      <p:ext uri="{BB962C8B-B14F-4D97-AF65-F5344CB8AC3E}">
        <p14:creationId xmlns:p14="http://schemas.microsoft.com/office/powerpoint/2010/main" val="2265664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In testbed, vs. DCQCN (hardware-based, widely used in industry)</a:t>
            </a:r>
          </a:p>
          <a:p>
            <a:pPr lvl="1"/>
            <a:r>
              <a:rPr lang="en-US" dirty="0"/>
              <a:t>Web search traffic at 50% load</a:t>
            </a:r>
          </a:p>
          <a:p>
            <a:r>
              <a:rPr lang="en-US" dirty="0"/>
              <a:t>Extensive tests compared with other CC in simulation. HPCC performs better</a:t>
            </a:r>
          </a:p>
        </p:txBody>
      </p:sp>
      <p:sp>
        <p:nvSpPr>
          <p:cNvPr id="3" name="Title 2"/>
          <p:cNvSpPr>
            <a:spLocks noGrp="1"/>
          </p:cNvSpPr>
          <p:nvPr>
            <p:ph type="title"/>
          </p:nvPr>
        </p:nvSpPr>
        <p:spPr>
          <a:xfrm>
            <a:off x="185277" y="209683"/>
            <a:ext cx="11490325" cy="452148"/>
          </a:xfrm>
        </p:spPr>
        <p:txBody>
          <a:bodyPr/>
          <a:lstStyle/>
          <a:p>
            <a:r>
              <a:rPr lang="en-US" sz="4400" dirty="0"/>
              <a:t>HPCC</a:t>
            </a:r>
            <a:r>
              <a:rPr lang="en-US" altLang="zh-CN" sz="4400" dirty="0"/>
              <a:t>++</a:t>
            </a:r>
            <a:r>
              <a:rPr lang="en-US" sz="4400" dirty="0"/>
              <a:t> achieves lower FCT and near-zero queue</a:t>
            </a:r>
          </a:p>
        </p:txBody>
      </p:sp>
      <p:sp>
        <p:nvSpPr>
          <p:cNvPr id="9" name="Slide Number Placeholder 8"/>
          <p:cNvSpPr>
            <a:spLocks noGrp="1"/>
          </p:cNvSpPr>
          <p:nvPr>
            <p:ph type="sldNum" sz="quarter" idx="2"/>
          </p:nvPr>
        </p:nvSpPr>
        <p:spPr/>
        <p:txBody>
          <a:bodyPr/>
          <a:lstStyle/>
          <a:p>
            <a:fld id="{86CB4B4D-7CA3-9044-876B-883B54F8677D}" type="slidenum">
              <a:rPr lang="uk-UA" smtClean="0"/>
              <a:t>12</a:t>
            </a:fld>
            <a:endParaRPr lang="uk-UA"/>
          </a:p>
        </p:txBody>
      </p:sp>
      <p:pic>
        <p:nvPicPr>
          <p:cNvPr id="4" name="Picture 3"/>
          <p:cNvPicPr>
            <a:picLocks noChangeAspect="1"/>
          </p:cNvPicPr>
          <p:nvPr/>
        </p:nvPicPr>
        <p:blipFill>
          <a:blip r:embed="rId4"/>
          <a:stretch>
            <a:fillRect/>
          </a:stretch>
        </p:blipFill>
        <p:spPr>
          <a:xfrm>
            <a:off x="185277" y="2920545"/>
            <a:ext cx="5656723" cy="3394034"/>
          </a:xfrm>
          <a:prstGeom prst="rect">
            <a:avLst/>
          </a:prstGeom>
        </p:spPr>
      </p:pic>
      <p:cxnSp>
        <p:nvCxnSpPr>
          <p:cNvPr id="5" name="Straight Arrow Connector 4"/>
          <p:cNvCxnSpPr/>
          <p:nvPr/>
        </p:nvCxnSpPr>
        <p:spPr>
          <a:xfrm>
            <a:off x="1368521" y="3505200"/>
            <a:ext cx="0" cy="1332614"/>
          </a:xfrm>
          <a:prstGeom prst="straightConnector1">
            <a:avLst/>
          </a:prstGeom>
          <a:ln w="25400">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1368521" y="3824853"/>
            <a:ext cx="1674833" cy="461665"/>
          </a:xfrm>
          <a:prstGeom prst="rect">
            <a:avLst/>
          </a:prstGeom>
          <a:noFill/>
        </p:spPr>
        <p:txBody>
          <a:bodyPr wrap="square" rtlCol="0">
            <a:spAutoFit/>
          </a:bodyPr>
          <a:lstStyle/>
          <a:p>
            <a:r>
              <a:rPr lang="en-US" sz="2400">
                <a:solidFill>
                  <a:schemeClr val="accent1"/>
                </a:solidFill>
              </a:rPr>
              <a:t>95% lower</a:t>
            </a:r>
          </a:p>
        </p:txBody>
      </p:sp>
      <p:cxnSp>
        <p:nvCxnSpPr>
          <p:cNvPr id="7" name="Straight Arrow Connector 6"/>
          <p:cNvCxnSpPr/>
          <p:nvPr/>
        </p:nvCxnSpPr>
        <p:spPr>
          <a:xfrm>
            <a:off x="3786699" y="4066198"/>
            <a:ext cx="0" cy="427576"/>
          </a:xfrm>
          <a:prstGeom prst="straightConnector1">
            <a:avLst/>
          </a:prstGeom>
          <a:ln w="25400">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3047133" y="4418084"/>
            <a:ext cx="1623583" cy="461665"/>
          </a:xfrm>
          <a:prstGeom prst="rect">
            <a:avLst/>
          </a:prstGeom>
          <a:noFill/>
        </p:spPr>
        <p:txBody>
          <a:bodyPr wrap="square" rtlCol="0">
            <a:spAutoFit/>
          </a:bodyPr>
          <a:lstStyle/>
          <a:p>
            <a:r>
              <a:rPr lang="en-US" sz="2400" dirty="0">
                <a:solidFill>
                  <a:schemeClr val="accent1"/>
                </a:solidFill>
              </a:rPr>
              <a:t>55% lower</a:t>
            </a:r>
          </a:p>
        </p:txBody>
      </p:sp>
      <p:pic>
        <p:nvPicPr>
          <p:cNvPr id="14" name="Picture 13">
            <a:extLst>
              <a:ext uri="{FF2B5EF4-FFF2-40B4-BE49-F238E27FC236}">
                <a16:creationId xmlns:a16="http://schemas.microsoft.com/office/drawing/2014/main" id="{933F45E5-7FE0-4E45-A971-9A7B728A4AAD}"/>
              </a:ext>
            </a:extLst>
          </p:cNvPr>
          <p:cNvPicPr>
            <a:picLocks noChangeAspect="1"/>
          </p:cNvPicPr>
          <p:nvPr/>
        </p:nvPicPr>
        <p:blipFill>
          <a:blip r:embed="rId5"/>
          <a:stretch>
            <a:fillRect/>
          </a:stretch>
        </p:blipFill>
        <p:spPr>
          <a:xfrm>
            <a:off x="6196845" y="2920545"/>
            <a:ext cx="5847979" cy="3391639"/>
          </a:xfrm>
          <a:prstGeom prst="rect">
            <a:avLst/>
          </a:prstGeom>
        </p:spPr>
      </p:pic>
      <p:sp>
        <p:nvSpPr>
          <p:cNvPr id="15" name="TextBox 14"/>
          <p:cNvSpPr txBox="1"/>
          <p:nvPr/>
        </p:nvSpPr>
        <p:spPr>
          <a:xfrm>
            <a:off x="7552295" y="2279125"/>
            <a:ext cx="3897927" cy="830997"/>
          </a:xfrm>
          <a:prstGeom prst="rect">
            <a:avLst/>
          </a:prstGeom>
          <a:noFill/>
        </p:spPr>
        <p:txBody>
          <a:bodyPr wrap="none" rtlCol="0">
            <a:spAutoFit/>
          </a:bodyPr>
          <a:lstStyle/>
          <a:p>
            <a:pPr algn="l"/>
            <a:r>
              <a:rPr lang="en-US" sz="2400" dirty="0">
                <a:solidFill>
                  <a:schemeClr val="accent1"/>
                </a:solidFill>
              </a:rPr>
              <a:t>HPCC</a:t>
            </a:r>
            <a:r>
              <a:rPr lang="en-US" altLang="zh-CN" sz="2400" dirty="0">
                <a:solidFill>
                  <a:schemeClr val="accent1"/>
                </a:solidFill>
              </a:rPr>
              <a:t>++</a:t>
            </a:r>
            <a:r>
              <a:rPr lang="en-US" sz="2400" dirty="0">
                <a:solidFill>
                  <a:schemeClr val="accent1"/>
                </a:solidFill>
              </a:rPr>
              <a:t> </a:t>
            </a:r>
          </a:p>
          <a:p>
            <a:r>
              <a:rPr lang="en-US" sz="2400" dirty="0">
                <a:solidFill>
                  <a:schemeClr val="accent1"/>
                </a:solidFill>
              </a:rPr>
              <a:t>- P99: 23KB (7us queue delay)</a:t>
            </a:r>
          </a:p>
        </p:txBody>
      </p:sp>
      <p:cxnSp>
        <p:nvCxnSpPr>
          <p:cNvPr id="16" name="Straight Arrow Connector 15"/>
          <p:cNvCxnSpPr>
            <a:stCxn id="15" idx="1"/>
          </p:cNvCxnSpPr>
          <p:nvPr/>
        </p:nvCxnSpPr>
        <p:spPr>
          <a:xfrm flipH="1">
            <a:off x="7366001" y="2694624"/>
            <a:ext cx="186294" cy="282665"/>
          </a:xfrm>
          <a:prstGeom prst="straightConnector1">
            <a:avLst/>
          </a:prstGeom>
          <a:ln w="25400">
            <a:tailEnd type="triangle" w="lg" len="med"/>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542075514"/>
      </p:ext>
    </p:extLst>
  </p:cSld>
  <p:clrMapOvr>
    <a:masterClrMapping/>
  </p:clrMapOvr>
  <p:transition spd="med" advTm="74917"/>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500"/>
                                        <p:tgtEl>
                                          <p:spTgt spid="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5">
                                            <p:txEl>
                                              <p:pRg st="0" end="0"/>
                                            </p:txEl>
                                          </p:spTgt>
                                        </p:tgtEl>
                                        <p:attrNameLst>
                                          <p:attrName>style.visibility</p:attrName>
                                        </p:attrNameLst>
                                      </p:cBhvr>
                                      <p:to>
                                        <p:strVal val="visible"/>
                                      </p:to>
                                    </p:set>
                                    <p:animEffect transition="in" filter="fade">
                                      <p:cBhvr>
                                        <p:cTn id="38" dur="500"/>
                                        <p:tgtEl>
                                          <p:spTgt spid="15">
                                            <p:txEl>
                                              <p:pRg st="0" end="0"/>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5">
                                            <p:txEl>
                                              <p:pRg st="1" end="1"/>
                                            </p:txEl>
                                          </p:spTgt>
                                        </p:tgtEl>
                                        <p:attrNameLst>
                                          <p:attrName>style.visibility</p:attrName>
                                        </p:attrNameLst>
                                      </p:cBhvr>
                                      <p:to>
                                        <p:strVal val="visible"/>
                                      </p:to>
                                    </p:set>
                                    <p:animEffect transition="in" filter="fade">
                                      <p:cBhvr>
                                        <p:cTn id="46" dur="500"/>
                                        <p:tgtEl>
                                          <p:spTgt spid="15">
                                            <p:txEl>
                                              <p:pRg st="1" end="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2">
                                            <p:txEl>
                                              <p:pRg st="2" end="2"/>
                                            </p:txEl>
                                          </p:spTgt>
                                        </p:tgtEl>
                                        <p:attrNameLst>
                                          <p:attrName>style.visibility</p:attrName>
                                        </p:attrNameLst>
                                      </p:cBhvr>
                                      <p:to>
                                        <p:strVal val="visible"/>
                                      </p:to>
                                    </p:set>
                                    <p:animEffect transition="in" filter="fade">
                                      <p:cBhvr>
                                        <p:cTn id="51"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85832F-A833-3644-B5E6-88EDD5B5B855}"/>
              </a:ext>
            </a:extLst>
          </p:cNvPr>
          <p:cNvSpPr>
            <a:spLocks noGrp="1"/>
          </p:cNvSpPr>
          <p:nvPr>
            <p:ph type="title"/>
          </p:nvPr>
        </p:nvSpPr>
        <p:spPr>
          <a:xfrm>
            <a:off x="2071254" y="3870325"/>
            <a:ext cx="10515600" cy="1325563"/>
          </a:xfrm>
        </p:spPr>
        <p:txBody>
          <a:bodyPr/>
          <a:lstStyle/>
          <a:p>
            <a:r>
              <a:rPr lang="en-US" altLang="zh-CN" dirty="0"/>
              <a:t>Thank</a:t>
            </a:r>
            <a:r>
              <a:rPr lang="zh-CN" altLang="en-US" dirty="0"/>
              <a:t> </a:t>
            </a:r>
            <a:r>
              <a:rPr lang="en-US" altLang="zh-CN" dirty="0"/>
              <a:t>You</a:t>
            </a:r>
            <a:endParaRPr lang="zh-CN" altLang="en-US" dirty="0"/>
          </a:p>
        </p:txBody>
      </p:sp>
      <p:sp>
        <p:nvSpPr>
          <p:cNvPr id="4" name="Slide Number Placeholder 3">
            <a:extLst>
              <a:ext uri="{FF2B5EF4-FFF2-40B4-BE49-F238E27FC236}">
                <a16:creationId xmlns:a16="http://schemas.microsoft.com/office/drawing/2014/main" id="{F1DB1F11-991F-474B-91A8-1C56A79901CD}"/>
              </a:ext>
            </a:extLst>
          </p:cNvPr>
          <p:cNvSpPr>
            <a:spLocks noGrp="1"/>
          </p:cNvSpPr>
          <p:nvPr>
            <p:ph type="sldNum" sz="quarter" idx="12"/>
          </p:nvPr>
        </p:nvSpPr>
        <p:spPr/>
        <p:txBody>
          <a:bodyPr/>
          <a:lstStyle/>
          <a:p>
            <a:fld id="{86CB4B4D-7CA3-9044-876B-883B54F8677D}" type="slidenum">
              <a:rPr lang="en-US" smtClean="0"/>
              <a:t>13</a:t>
            </a:fld>
            <a:endParaRPr lang="en-US"/>
          </a:p>
        </p:txBody>
      </p:sp>
    </p:spTree>
    <p:extLst>
      <p:ext uri="{BB962C8B-B14F-4D97-AF65-F5344CB8AC3E}">
        <p14:creationId xmlns:p14="http://schemas.microsoft.com/office/powerpoint/2010/main" val="424649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a:extLst>
              <a:ext uri="{FF2B5EF4-FFF2-40B4-BE49-F238E27FC236}">
                <a16:creationId xmlns:a16="http://schemas.microsoft.com/office/drawing/2014/main" id="{5D303B66-22E1-FE47-989D-010446E9AA44}"/>
              </a:ext>
            </a:extLst>
          </p:cNvPr>
          <p:cNvSpPr>
            <a:spLocks noGrp="1"/>
          </p:cNvSpPr>
          <p:nvPr>
            <p:ph type="title"/>
          </p:nvPr>
        </p:nvSpPr>
        <p:spPr>
          <a:xfrm>
            <a:off x="131481" y="14439"/>
            <a:ext cx="10515600" cy="770149"/>
          </a:xfrm>
        </p:spPr>
        <p:txBody>
          <a:bodyPr>
            <a:noAutofit/>
          </a:bodyPr>
          <a:lstStyle/>
          <a:p>
            <a:r>
              <a:rPr lang="en-US" sz="4000" dirty="0"/>
              <a:t>Cloud desires hyper-speed networking</a:t>
            </a:r>
            <a:endParaRPr lang="zh-TW" altLang="en-US" sz="4000" dirty="0">
              <a:solidFill>
                <a:schemeClr val="tx1">
                  <a:lumMod val="75000"/>
                  <a:lumOff val="25000"/>
                </a:schemeClr>
              </a:solidFill>
              <a:latin typeface="+mn-lt"/>
              <a:ea typeface="+mn-ea"/>
              <a:cs typeface="+mn-ea"/>
              <a:sym typeface="+mn-lt"/>
            </a:endParaRPr>
          </a:p>
        </p:txBody>
      </p:sp>
      <p:sp>
        <p:nvSpPr>
          <p:cNvPr id="4" name="Slide Number Placeholder 3"/>
          <p:cNvSpPr>
            <a:spLocks noGrp="1"/>
          </p:cNvSpPr>
          <p:nvPr>
            <p:ph type="sldNum" sz="quarter" idx="12"/>
          </p:nvPr>
        </p:nvSpPr>
        <p:spPr/>
        <p:txBody>
          <a:bodyPr/>
          <a:lstStyle/>
          <a:p>
            <a:fld id="{86CB4B4D-7CA3-9044-876B-883B54F8677D}" type="slidenum">
              <a:rPr lang="uk-UA" smtClean="0"/>
              <a:t>2</a:t>
            </a:fld>
            <a:endParaRPr lang="uk-UA" dirty="0"/>
          </a:p>
        </p:txBody>
      </p:sp>
      <p:sp>
        <p:nvSpPr>
          <p:cNvPr id="10" name="New Product Release">
            <a:extLst>
              <a:ext uri="{FF2B5EF4-FFF2-40B4-BE49-F238E27FC236}">
                <a16:creationId xmlns:a16="http://schemas.microsoft.com/office/drawing/2014/main" id="{8861EFC6-C877-2348-88CC-8E39D146D280}"/>
              </a:ext>
            </a:extLst>
          </p:cNvPr>
          <p:cNvSpPr txBox="1"/>
          <p:nvPr/>
        </p:nvSpPr>
        <p:spPr>
          <a:xfrm>
            <a:off x="34465" y="2344654"/>
            <a:ext cx="3800367" cy="430433"/>
          </a:xfrm>
          <a:prstGeom prst="rect">
            <a:avLst/>
          </a:prstGeom>
          <a:ln w="12700">
            <a:miter lim="400000"/>
          </a:ln>
          <a:extLst>
            <a:ext uri="{C572A759-6A51-4108-AA02-DFA0A04FC94B}">
              <ma14:wrappingTextBoxFlag xmlns="" xmlns:ma14="http://schemas.microsoft.com/office/mac/drawingml/2011/main" val="1"/>
            </a:ext>
          </a:extLst>
        </p:spPr>
        <p:txBody>
          <a:bodyPr wrap="square" lIns="25397" tIns="25397" rIns="25397" bIns="25397" anchor="ctr">
            <a:spAutoFit/>
          </a:bodyPr>
          <a:lstStyle>
            <a:lvl1pPr algn="l" defTabSz="821530">
              <a:lnSpc>
                <a:spcPct val="120000"/>
              </a:lnSpc>
              <a:defRPr sz="4000">
                <a:solidFill>
                  <a:srgbClr val="FF6A00"/>
                </a:solidFill>
                <a:latin typeface="PingFang SC Semibold"/>
                <a:ea typeface="PingFang SC Semibold"/>
                <a:cs typeface="PingFang SC Semibold"/>
                <a:sym typeface="PingFang SC Semibold"/>
              </a:defRPr>
            </a:lvl1pPr>
          </a:lstStyle>
          <a:p>
            <a:pPr algn="ctr"/>
            <a:r>
              <a:rPr lang="en-US" sz="2200" dirty="0">
                <a:latin typeface="+mn-lt"/>
                <a:ea typeface="+mn-ea"/>
                <a:cs typeface="+mn-ea"/>
                <a:sym typeface="+mn-lt"/>
              </a:rPr>
              <a:t>High-performance storage </a:t>
            </a:r>
          </a:p>
        </p:txBody>
      </p:sp>
      <p:sp>
        <p:nvSpPr>
          <p:cNvPr id="11" name="蓝紫渐变色为主要用于重要信息、icon配图等，白色用于标准标题、正文">
            <a:extLst>
              <a:ext uri="{FF2B5EF4-FFF2-40B4-BE49-F238E27FC236}">
                <a16:creationId xmlns:a16="http://schemas.microsoft.com/office/drawing/2014/main" id="{FE23556E-5E4C-4740-8BED-2D40AD24D235}"/>
              </a:ext>
            </a:extLst>
          </p:cNvPr>
          <p:cNvSpPr txBox="1"/>
          <p:nvPr/>
        </p:nvSpPr>
        <p:spPr>
          <a:xfrm>
            <a:off x="216151" y="4918539"/>
            <a:ext cx="3660779" cy="1360400"/>
          </a:xfrm>
          <a:prstGeom prst="rect">
            <a:avLst/>
          </a:prstGeom>
          <a:ln w="12700">
            <a:miter lim="400000"/>
          </a:ln>
          <a:extLst>
            <a:ext uri="{C572A759-6A51-4108-AA02-DFA0A04FC94B}">
              <ma14:wrappingTextBoxFlag xmlns="" xmlns:ma14="http://schemas.microsoft.com/office/mac/drawingml/2011/main" val="1"/>
            </a:ext>
          </a:extLst>
        </p:spPr>
        <p:txBody>
          <a:bodyPr wrap="square" lIns="26239" tIns="26239" rIns="26239" bIns="26239">
            <a:spAutoFit/>
          </a:bodyPr>
          <a:lstStyle>
            <a:lvl1pPr defTabSz="457200">
              <a:lnSpc>
                <a:spcPct val="120000"/>
              </a:lnSpc>
              <a:defRPr sz="2400">
                <a:solidFill>
                  <a:srgbClr val="5E5E5E"/>
                </a:solidFill>
                <a:latin typeface="PingFang SC Regular"/>
                <a:ea typeface="PingFang SC Regular"/>
                <a:cs typeface="PingFang SC Regular"/>
                <a:sym typeface="PingFang SC Regular"/>
              </a:defRPr>
            </a:lvl1pPr>
          </a:lstStyle>
          <a:p>
            <a:pPr marL="171429" indent="-171429">
              <a:buFont typeface="Arial" charset="0"/>
              <a:buChar char="•"/>
            </a:pPr>
            <a:r>
              <a:rPr lang="en-US" altLang="zh-CN" sz="1800" dirty="0">
                <a:solidFill>
                  <a:schemeClr val="tx1"/>
                </a:solidFill>
                <a:latin typeface="+mn-lt"/>
                <a:ea typeface="+mn-ea"/>
                <a:cs typeface="+mn-ea"/>
                <a:sym typeface="+mn-lt"/>
              </a:rPr>
              <a:t>Storage-compute separation is norm</a:t>
            </a:r>
          </a:p>
          <a:p>
            <a:pPr marL="171429" indent="-171429">
              <a:buFont typeface="Arial" charset="0"/>
              <a:buChar char="•"/>
            </a:pPr>
            <a:r>
              <a:rPr lang="en-US" altLang="zh-CN" sz="1800" dirty="0" err="1">
                <a:solidFill>
                  <a:schemeClr val="tx1"/>
                </a:solidFill>
                <a:latin typeface="+mn-lt"/>
                <a:ea typeface="+mn-ea"/>
                <a:cs typeface="+mn-ea"/>
                <a:sym typeface="+mn-lt"/>
              </a:rPr>
              <a:t>HDD</a:t>
            </a:r>
            <a:r>
              <a:rPr lang="en-US" altLang="zh-CN" sz="1800" dirty="0" err="1">
                <a:solidFill>
                  <a:schemeClr val="tx1"/>
                </a:solidFill>
                <a:latin typeface="+mn-lt"/>
                <a:ea typeface="+mn-ea"/>
                <a:cs typeface="+mn-ea"/>
                <a:sym typeface="Wingdings"/>
              </a:rPr>
              <a:t></a:t>
            </a:r>
            <a:r>
              <a:rPr lang="en-US" altLang="zh-CN" sz="1800" dirty="0" err="1">
                <a:solidFill>
                  <a:schemeClr val="tx1"/>
                </a:solidFill>
                <a:latin typeface="+mn-lt"/>
                <a:ea typeface="+mn-ea"/>
                <a:cs typeface="+mn-ea"/>
                <a:sym typeface="+mn-lt"/>
              </a:rPr>
              <a:t>SSD</a:t>
            </a:r>
            <a:r>
              <a:rPr lang="en-US" altLang="zh-CN" sz="1800" dirty="0" err="1">
                <a:solidFill>
                  <a:schemeClr val="tx1"/>
                </a:solidFill>
                <a:latin typeface="+mn-lt"/>
                <a:ea typeface="+mn-ea"/>
                <a:cs typeface="+mn-ea"/>
                <a:sym typeface="Wingdings"/>
              </a:rPr>
              <a:t></a:t>
            </a:r>
            <a:r>
              <a:rPr lang="en-US" altLang="zh-CN" sz="1800" dirty="0" err="1">
                <a:solidFill>
                  <a:schemeClr val="tx1"/>
                </a:solidFill>
                <a:latin typeface="+mn-lt"/>
                <a:ea typeface="+mn-ea"/>
                <a:cs typeface="+mn-ea"/>
                <a:sym typeface="+mn-lt"/>
              </a:rPr>
              <a:t>NVMe</a:t>
            </a:r>
            <a:endParaRPr lang="en-US" altLang="zh-CN" sz="1800" dirty="0">
              <a:solidFill>
                <a:schemeClr val="tx1"/>
              </a:solidFill>
              <a:latin typeface="+mn-lt"/>
              <a:ea typeface="+mn-ea"/>
              <a:cs typeface="+mn-ea"/>
              <a:sym typeface="+mn-lt"/>
            </a:endParaRPr>
          </a:p>
          <a:p>
            <a:pPr marL="171429" indent="-171429">
              <a:buFont typeface="Arial" charset="0"/>
              <a:buChar char="•"/>
            </a:pPr>
            <a:r>
              <a:rPr lang="en-US" altLang="zh-CN" sz="1800" dirty="0">
                <a:solidFill>
                  <a:schemeClr val="tx1"/>
                </a:solidFill>
                <a:latin typeface="+mn-lt"/>
                <a:ea typeface="+mn-ea"/>
                <a:cs typeface="+mn-ea"/>
                <a:sym typeface="+mn-lt"/>
              </a:rPr>
              <a:t>Higher-throughput, lower latency</a:t>
            </a:r>
          </a:p>
          <a:p>
            <a:pPr marL="171429" indent="-171429">
              <a:buFont typeface="Arial" charset="0"/>
              <a:buChar char="•"/>
            </a:pPr>
            <a:r>
              <a:rPr lang="en-US" altLang="zh-CN" sz="1800" dirty="0">
                <a:solidFill>
                  <a:schemeClr val="tx1"/>
                </a:solidFill>
                <a:latin typeface="+mn-lt"/>
                <a:ea typeface="+mn-ea"/>
                <a:cs typeface="+mn-ea"/>
                <a:sym typeface="+mn-lt"/>
              </a:rPr>
              <a:t>1M IOPS / 50~100us</a:t>
            </a:r>
          </a:p>
        </p:txBody>
      </p:sp>
      <p:sp>
        <p:nvSpPr>
          <p:cNvPr id="12" name="用于架构图等配图中">
            <a:extLst>
              <a:ext uri="{FF2B5EF4-FFF2-40B4-BE49-F238E27FC236}">
                <a16:creationId xmlns:a16="http://schemas.microsoft.com/office/drawing/2014/main" id="{2F11E27B-CD0C-0E46-8F96-2F58EB75FAD7}"/>
              </a:ext>
            </a:extLst>
          </p:cNvPr>
          <p:cNvSpPr txBox="1"/>
          <p:nvPr/>
        </p:nvSpPr>
        <p:spPr>
          <a:xfrm>
            <a:off x="4523266" y="4918539"/>
            <a:ext cx="3281595" cy="1360400"/>
          </a:xfrm>
          <a:prstGeom prst="rect">
            <a:avLst/>
          </a:prstGeom>
          <a:ln w="12700">
            <a:miter lim="400000"/>
          </a:ln>
          <a:extLst>
            <a:ext uri="{C572A759-6A51-4108-AA02-DFA0A04FC94B}">
              <ma14:wrappingTextBoxFlag xmlns="" xmlns:ma14="http://schemas.microsoft.com/office/mac/drawingml/2011/main" val="1"/>
            </a:ext>
          </a:extLst>
        </p:spPr>
        <p:txBody>
          <a:bodyPr wrap="square" lIns="26239" tIns="26239" rIns="26239" bIns="26239">
            <a:spAutoFit/>
          </a:bodyPr>
          <a:lstStyle>
            <a:lvl1pPr defTabSz="457200">
              <a:lnSpc>
                <a:spcPct val="150000"/>
              </a:lnSpc>
              <a:defRPr sz="2400">
                <a:solidFill>
                  <a:srgbClr val="5E5E5E"/>
                </a:solidFill>
                <a:latin typeface="PingFang SC Regular"/>
                <a:ea typeface="PingFang SC Regular"/>
                <a:cs typeface="PingFang SC Regular"/>
                <a:sym typeface="PingFang SC Regular"/>
              </a:defRPr>
            </a:lvl1pPr>
          </a:lstStyle>
          <a:p>
            <a:pPr marL="171429" indent="-171429">
              <a:lnSpc>
                <a:spcPct val="120000"/>
              </a:lnSpc>
              <a:buFont typeface="Arial" charset="0"/>
              <a:buChar char="•"/>
            </a:pPr>
            <a:r>
              <a:rPr lang="en-US" sz="1800" dirty="0">
                <a:solidFill>
                  <a:schemeClr val="tx1"/>
                </a:solidFill>
                <a:latin typeface="+mn-lt"/>
                <a:ea typeface="+mn-ea"/>
                <a:cs typeface="+mn-ea"/>
                <a:sym typeface="+mn-lt"/>
              </a:rPr>
              <a:t>Distributed deep learning, HPC</a:t>
            </a:r>
          </a:p>
          <a:p>
            <a:pPr marL="171429" indent="-171429">
              <a:lnSpc>
                <a:spcPct val="120000"/>
              </a:lnSpc>
              <a:buFont typeface="Arial" charset="0"/>
              <a:buChar char="•"/>
            </a:pPr>
            <a:r>
              <a:rPr lang="en-US" sz="1800" dirty="0">
                <a:solidFill>
                  <a:schemeClr val="tx1"/>
                </a:solidFill>
                <a:latin typeface="+mn-lt"/>
                <a:ea typeface="+mn-ea"/>
                <a:cs typeface="+mn-ea"/>
                <a:sym typeface="+mn-lt"/>
              </a:rPr>
              <a:t>CPU</a:t>
            </a:r>
            <a:r>
              <a:rPr lang="en-US" sz="1800" dirty="0">
                <a:solidFill>
                  <a:schemeClr val="tx1"/>
                </a:solidFill>
                <a:latin typeface="+mn-lt"/>
                <a:ea typeface="+mn-ea"/>
                <a:cs typeface="+mn-ea"/>
                <a:sym typeface="Wingdings"/>
              </a:rPr>
              <a:t></a:t>
            </a:r>
            <a:r>
              <a:rPr lang="en-US" sz="1800" dirty="0">
                <a:solidFill>
                  <a:schemeClr val="tx1"/>
                </a:solidFill>
                <a:latin typeface="+mn-lt"/>
                <a:ea typeface="+mn-ea"/>
                <a:cs typeface="+mn-ea"/>
                <a:sym typeface="+mn-lt"/>
              </a:rPr>
              <a:t>GPU, FPGA, ASIC</a:t>
            </a:r>
          </a:p>
          <a:p>
            <a:pPr marL="171429" indent="-171429">
              <a:lnSpc>
                <a:spcPct val="120000"/>
              </a:lnSpc>
              <a:buFont typeface="Arial" charset="0"/>
              <a:buChar char="•"/>
            </a:pPr>
            <a:r>
              <a:rPr lang="en-US" sz="1800" dirty="0">
                <a:solidFill>
                  <a:schemeClr val="tx1"/>
                </a:solidFill>
                <a:latin typeface="+mn-lt"/>
                <a:ea typeface="+mn-ea"/>
                <a:cs typeface="+mn-ea"/>
                <a:sym typeface="+mn-lt"/>
              </a:rPr>
              <a:t>Faster compute, lower latency</a:t>
            </a:r>
          </a:p>
          <a:p>
            <a:pPr marL="171429" indent="-171429">
              <a:lnSpc>
                <a:spcPct val="120000"/>
              </a:lnSpc>
              <a:buFont typeface="Arial" charset="0"/>
              <a:buChar char="•"/>
            </a:pPr>
            <a:r>
              <a:rPr lang="en-US" sz="1800" dirty="0">
                <a:solidFill>
                  <a:schemeClr val="tx1"/>
                </a:solidFill>
                <a:latin typeface="+mn-lt"/>
                <a:ea typeface="+mn-ea"/>
                <a:cs typeface="+mn-ea"/>
                <a:sym typeface="+mn-lt"/>
              </a:rPr>
              <a:t>E.g. latency &lt;10us</a:t>
            </a:r>
          </a:p>
        </p:txBody>
      </p:sp>
      <p:sp>
        <p:nvSpPr>
          <p:cNvPr id="13" name="辅助元素">
            <a:extLst>
              <a:ext uri="{FF2B5EF4-FFF2-40B4-BE49-F238E27FC236}">
                <a16:creationId xmlns:a16="http://schemas.microsoft.com/office/drawing/2014/main" id="{D4A41ABB-CBB0-7343-82B8-EC5518C7368E}"/>
              </a:ext>
            </a:extLst>
          </p:cNvPr>
          <p:cNvSpPr txBox="1"/>
          <p:nvPr/>
        </p:nvSpPr>
        <p:spPr>
          <a:xfrm>
            <a:off x="4318773" y="2343803"/>
            <a:ext cx="4132424" cy="432133"/>
          </a:xfrm>
          <a:prstGeom prst="rect">
            <a:avLst/>
          </a:prstGeom>
          <a:ln w="12700">
            <a:miter lim="400000"/>
          </a:ln>
          <a:extLst>
            <a:ext uri="{C572A759-6A51-4108-AA02-DFA0A04FC94B}">
              <ma14:wrappingTextBoxFlag xmlns="" xmlns:ma14="http://schemas.microsoft.com/office/mac/drawingml/2011/main" val="1"/>
            </a:ext>
          </a:extLst>
        </p:spPr>
        <p:txBody>
          <a:bodyPr wrap="square" lIns="26239" tIns="26239" rIns="26239" bIns="26239">
            <a:spAutoFit/>
          </a:bodyPr>
          <a:lstStyle>
            <a:lvl1pPr defTabSz="457200">
              <a:lnSpc>
                <a:spcPct val="120000"/>
              </a:lnSpc>
              <a:defRPr sz="3600">
                <a:solidFill>
                  <a:srgbClr val="FF6A00"/>
                </a:solidFill>
                <a:latin typeface="PingFang SC Semibold"/>
                <a:ea typeface="PingFang SC Semibold"/>
                <a:cs typeface="PingFang SC Semibold"/>
                <a:sym typeface="PingFang SC Semibold"/>
              </a:defRPr>
            </a:lvl1pPr>
          </a:lstStyle>
          <a:p>
            <a:r>
              <a:rPr lang="en-US" sz="2200" dirty="0">
                <a:latin typeface="+mn-lt"/>
                <a:ea typeface="+mn-ea"/>
                <a:cs typeface="+mn-ea"/>
                <a:sym typeface="+mn-lt"/>
              </a:rPr>
              <a:t>High-performance computation</a:t>
            </a:r>
          </a:p>
        </p:txBody>
      </p:sp>
      <p:sp>
        <p:nvSpPr>
          <p:cNvPr id="14" name="用于架构图等配图中">
            <a:extLst>
              <a:ext uri="{FF2B5EF4-FFF2-40B4-BE49-F238E27FC236}">
                <a16:creationId xmlns:a16="http://schemas.microsoft.com/office/drawing/2014/main" id="{C6933ED0-ECCF-6545-85B3-BBA3837B3504}"/>
              </a:ext>
            </a:extLst>
          </p:cNvPr>
          <p:cNvSpPr txBox="1"/>
          <p:nvPr/>
        </p:nvSpPr>
        <p:spPr>
          <a:xfrm>
            <a:off x="8451197" y="4967918"/>
            <a:ext cx="3395051" cy="1028001"/>
          </a:xfrm>
          <a:prstGeom prst="rect">
            <a:avLst/>
          </a:prstGeom>
          <a:ln w="12700">
            <a:miter lim="400000"/>
          </a:ln>
          <a:extLst>
            <a:ext uri="{C572A759-6A51-4108-AA02-DFA0A04FC94B}">
              <ma14:wrappingTextBoxFlag xmlns="" xmlns:ma14="http://schemas.microsoft.com/office/mac/drawingml/2011/main" val="1"/>
            </a:ext>
          </a:extLst>
        </p:spPr>
        <p:txBody>
          <a:bodyPr wrap="square" lIns="26239" tIns="26239" rIns="26239" bIns="26239">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342900" indent="-342900" algn="l" defTabSz="457200">
              <a:lnSpc>
                <a:spcPct val="120000"/>
              </a:lnSpc>
              <a:buFont typeface="Arial" charset="0"/>
              <a:buChar char="•"/>
              <a:defRPr sz="3200">
                <a:solidFill>
                  <a:srgbClr val="5E5E5E"/>
                </a:solidFill>
                <a:cs typeface="+mn-ea"/>
              </a:defRPr>
            </a:lvl1pPr>
          </a:lstStyle>
          <a:p>
            <a:r>
              <a:rPr lang="en-US" sz="1800" dirty="0">
                <a:solidFill>
                  <a:schemeClr val="tx1"/>
                </a:solidFill>
                <a:sym typeface="+mn-lt"/>
              </a:rPr>
              <a:t>More network load</a:t>
            </a:r>
          </a:p>
          <a:p>
            <a:r>
              <a:rPr lang="en-US" sz="1800" dirty="0">
                <a:solidFill>
                  <a:schemeClr val="tx1"/>
                </a:solidFill>
                <a:sym typeface="+mn-lt"/>
              </a:rPr>
              <a:t>Need ultra-lower latency: 3-5us, &gt; 40Gbps (Gao </a:t>
            </a:r>
            <a:r>
              <a:rPr lang="en-US" sz="1800" dirty="0" err="1">
                <a:solidFill>
                  <a:schemeClr val="tx1"/>
                </a:solidFill>
                <a:sym typeface="+mn-lt"/>
              </a:rPr>
              <a:t>Et.al</a:t>
            </a:r>
            <a:r>
              <a:rPr lang="en-US" sz="1800" dirty="0">
                <a:solidFill>
                  <a:schemeClr val="tx1"/>
                </a:solidFill>
                <a:sym typeface="+mn-lt"/>
              </a:rPr>
              <a:t>. OSDI’16)</a:t>
            </a:r>
          </a:p>
        </p:txBody>
      </p:sp>
      <p:sp>
        <p:nvSpPr>
          <p:cNvPr id="15" name="辅助元素">
            <a:extLst>
              <a:ext uri="{FF2B5EF4-FFF2-40B4-BE49-F238E27FC236}">
                <a16:creationId xmlns:a16="http://schemas.microsoft.com/office/drawing/2014/main" id="{8E5650DC-1D80-7945-AC4E-98FAA946CED4}"/>
              </a:ext>
            </a:extLst>
          </p:cNvPr>
          <p:cNvSpPr txBox="1"/>
          <p:nvPr/>
        </p:nvSpPr>
        <p:spPr>
          <a:xfrm>
            <a:off x="8772551" y="2343803"/>
            <a:ext cx="3749059" cy="432133"/>
          </a:xfrm>
          <a:prstGeom prst="rect">
            <a:avLst/>
          </a:prstGeom>
          <a:ln w="12700">
            <a:miter lim="400000"/>
          </a:ln>
          <a:extLst>
            <a:ext uri="{C572A759-6A51-4108-AA02-DFA0A04FC94B}">
              <ma14:wrappingTextBoxFlag xmlns="" xmlns:ma14="http://schemas.microsoft.com/office/mac/drawingml/2011/main" val="1"/>
            </a:ext>
          </a:extLst>
        </p:spPr>
        <p:txBody>
          <a:bodyPr wrap="square" lIns="26239" tIns="26239" rIns="26239" bIns="26239">
            <a:spAutoFit/>
          </a:bodyPr>
          <a:lstStyle>
            <a:lvl1pPr defTabSz="457200">
              <a:lnSpc>
                <a:spcPct val="120000"/>
              </a:lnSpc>
              <a:defRPr sz="3600">
                <a:solidFill>
                  <a:srgbClr val="FF6A00"/>
                </a:solidFill>
                <a:latin typeface="PingFang SC Semibold"/>
                <a:ea typeface="PingFang SC Semibold"/>
                <a:cs typeface="PingFang SC Semibold"/>
                <a:sym typeface="PingFang SC Semibold"/>
              </a:defRPr>
            </a:lvl1pPr>
          </a:lstStyle>
          <a:p>
            <a:r>
              <a:rPr lang="en-US" sz="2200" dirty="0">
                <a:latin typeface="+mn-lt"/>
                <a:ea typeface="+mn-ea"/>
                <a:cs typeface="+mn-ea"/>
                <a:sym typeface="+mn-lt"/>
              </a:rPr>
              <a:t>Resource disaggregation </a:t>
            </a:r>
          </a:p>
        </p:txBody>
      </p:sp>
      <p:pic>
        <p:nvPicPr>
          <p:cNvPr id="16" name="Picture 15">
            <a:extLst>
              <a:ext uri="{FF2B5EF4-FFF2-40B4-BE49-F238E27FC236}">
                <a16:creationId xmlns:a16="http://schemas.microsoft.com/office/drawing/2014/main" id="{CB01B661-7DD6-4C48-98EE-E2EDBF74854F}"/>
              </a:ext>
            </a:extLst>
          </p:cNvPr>
          <p:cNvPicPr>
            <a:picLocks noChangeAspect="1"/>
          </p:cNvPicPr>
          <p:nvPr/>
        </p:nvPicPr>
        <p:blipFill>
          <a:blip r:embed="rId3"/>
          <a:stretch>
            <a:fillRect/>
          </a:stretch>
        </p:blipFill>
        <p:spPr>
          <a:xfrm>
            <a:off x="131482" y="3135677"/>
            <a:ext cx="3996792" cy="1110576"/>
          </a:xfrm>
          <a:prstGeom prst="rect">
            <a:avLst/>
          </a:prstGeom>
        </p:spPr>
      </p:pic>
      <p:pic>
        <p:nvPicPr>
          <p:cNvPr id="17" name="Picture 16">
            <a:extLst>
              <a:ext uri="{FF2B5EF4-FFF2-40B4-BE49-F238E27FC236}">
                <a16:creationId xmlns:a16="http://schemas.microsoft.com/office/drawing/2014/main" id="{230E45F1-EEC4-934A-916F-949C105C09DD}"/>
              </a:ext>
            </a:extLst>
          </p:cNvPr>
          <p:cNvPicPr>
            <a:picLocks noChangeAspect="1"/>
          </p:cNvPicPr>
          <p:nvPr/>
        </p:nvPicPr>
        <p:blipFill>
          <a:blip r:embed="rId4"/>
          <a:stretch>
            <a:fillRect/>
          </a:stretch>
        </p:blipFill>
        <p:spPr>
          <a:xfrm>
            <a:off x="8708501" y="2877439"/>
            <a:ext cx="3001473" cy="1997940"/>
          </a:xfrm>
          <a:prstGeom prst="rect">
            <a:avLst/>
          </a:prstGeom>
        </p:spPr>
      </p:pic>
      <p:pic>
        <p:nvPicPr>
          <p:cNvPr id="18" name="Picture 2" descr="https://yqfile.alicdn.com/ac354276235093aee2ef76d036c8cf2f7b3a5b7f.jpeg">
            <a:extLst>
              <a:ext uri="{FF2B5EF4-FFF2-40B4-BE49-F238E27FC236}">
                <a16:creationId xmlns:a16="http://schemas.microsoft.com/office/drawing/2014/main" id="{A0B6AE4C-AB05-4C49-9FA0-709EBDD18D8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76679" y="2877439"/>
            <a:ext cx="2941445" cy="1756043"/>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89435C10-6B54-8640-A87C-21105346476D}"/>
              </a:ext>
            </a:extLst>
          </p:cNvPr>
          <p:cNvSpPr/>
          <p:nvPr/>
        </p:nvSpPr>
        <p:spPr>
          <a:xfrm>
            <a:off x="5055163" y="794224"/>
            <a:ext cx="4083041" cy="461665"/>
          </a:xfrm>
          <a:prstGeom prst="rect">
            <a:avLst/>
          </a:prstGeom>
          <a:noFill/>
        </p:spPr>
        <p:txBody>
          <a:bodyPr wrap="none" lIns="91440" tIns="45720" rIns="91440" bIns="45720">
            <a:spAutoFit/>
          </a:bodyPr>
          <a:lstStyle/>
          <a:p>
            <a:pPr algn="ctr"/>
            <a:r>
              <a:rPr lang="en-US" sz="2400" dirty="0">
                <a:ln w="0"/>
                <a:solidFill>
                  <a:srgbClr val="C00000"/>
                </a:solidFill>
                <a:effectLst>
                  <a:outerShdw blurRad="38100" dist="25400" dir="5400000" algn="ctr" rotWithShape="0">
                    <a:srgbClr val="6E747A">
                      <a:alpha val="43000"/>
                    </a:srgbClr>
                  </a:outerShdw>
                </a:effectLst>
              </a:rPr>
              <a:t>bigger data to compute &amp; store</a:t>
            </a:r>
            <a:endParaRPr lang="en-US" sz="4400" dirty="0">
              <a:ln w="0"/>
              <a:solidFill>
                <a:srgbClr val="C00000"/>
              </a:solidFill>
              <a:effectLst>
                <a:outerShdw blurRad="38100" dist="25400" dir="5400000" algn="ctr" rotWithShape="0">
                  <a:srgbClr val="6E747A">
                    <a:alpha val="43000"/>
                  </a:srgbClr>
                </a:outerShdw>
              </a:effectLst>
            </a:endParaRPr>
          </a:p>
        </p:txBody>
      </p:sp>
      <p:sp>
        <p:nvSpPr>
          <p:cNvPr id="21" name="Rectangle 20">
            <a:extLst>
              <a:ext uri="{FF2B5EF4-FFF2-40B4-BE49-F238E27FC236}">
                <a16:creationId xmlns:a16="http://schemas.microsoft.com/office/drawing/2014/main" id="{1D70D42C-FCC0-3A4F-A309-84CE6B2A3D9D}"/>
              </a:ext>
            </a:extLst>
          </p:cNvPr>
          <p:cNvSpPr/>
          <p:nvPr/>
        </p:nvSpPr>
        <p:spPr>
          <a:xfrm>
            <a:off x="5103318" y="1209247"/>
            <a:ext cx="4345805" cy="461665"/>
          </a:xfrm>
          <a:prstGeom prst="rect">
            <a:avLst/>
          </a:prstGeom>
          <a:noFill/>
        </p:spPr>
        <p:txBody>
          <a:bodyPr wrap="none" lIns="91440" tIns="45720" rIns="91440" bIns="45720">
            <a:spAutoFit/>
          </a:bodyPr>
          <a:lstStyle/>
          <a:p>
            <a:pPr algn="ctr"/>
            <a:r>
              <a:rPr lang="en-US" sz="2400" dirty="0">
                <a:ln w="0"/>
                <a:solidFill>
                  <a:srgbClr val="C00000"/>
                </a:solidFill>
                <a:effectLst>
                  <a:outerShdw blurRad="38100" dist="25400" dir="5400000" algn="ctr" rotWithShape="0">
                    <a:srgbClr val="6E747A">
                      <a:alpha val="43000"/>
                    </a:srgbClr>
                  </a:outerShdw>
                </a:effectLst>
              </a:rPr>
              <a:t>faster compute &amp; storage devices</a:t>
            </a:r>
            <a:endParaRPr lang="en-US" sz="4400" dirty="0">
              <a:ln w="0"/>
              <a:solidFill>
                <a:srgbClr val="C00000"/>
              </a:solidFill>
              <a:effectLst>
                <a:outerShdw blurRad="38100" dist="25400" dir="5400000" algn="ctr" rotWithShape="0">
                  <a:srgbClr val="6E747A">
                    <a:alpha val="43000"/>
                  </a:srgbClr>
                </a:outerShdw>
              </a:effectLst>
            </a:endParaRPr>
          </a:p>
        </p:txBody>
      </p:sp>
      <p:sp>
        <p:nvSpPr>
          <p:cNvPr id="22" name="Rectangle 21">
            <a:extLst>
              <a:ext uri="{FF2B5EF4-FFF2-40B4-BE49-F238E27FC236}">
                <a16:creationId xmlns:a16="http://schemas.microsoft.com/office/drawing/2014/main" id="{D9037170-D5F4-224B-872A-4367238CCF3E}"/>
              </a:ext>
            </a:extLst>
          </p:cNvPr>
          <p:cNvSpPr/>
          <p:nvPr/>
        </p:nvSpPr>
        <p:spPr>
          <a:xfrm>
            <a:off x="1925537" y="1211219"/>
            <a:ext cx="2575705" cy="461665"/>
          </a:xfrm>
          <a:prstGeom prst="rect">
            <a:avLst/>
          </a:prstGeom>
          <a:noFill/>
        </p:spPr>
        <p:txBody>
          <a:bodyPr wrap="none" lIns="91440" tIns="45720" rIns="91440" bIns="45720">
            <a:spAutoFit/>
          </a:bodyPr>
          <a:lstStyle/>
          <a:p>
            <a:pPr algn="ctr"/>
            <a:r>
              <a:rPr lang="en-US" sz="2400" dirty="0">
                <a:ln w="0"/>
                <a:solidFill>
                  <a:srgbClr val="C00000"/>
                </a:solidFill>
                <a:effectLst>
                  <a:outerShdw blurRad="38100" dist="25400" dir="5400000" algn="ctr" rotWithShape="0">
                    <a:srgbClr val="6E747A">
                      <a:alpha val="43000"/>
                    </a:srgbClr>
                  </a:outerShdw>
                </a:effectLst>
              </a:rPr>
              <a:t>Today, clouds have </a:t>
            </a:r>
            <a:endParaRPr lang="en-US" sz="4400" dirty="0">
              <a:ln w="0"/>
              <a:solidFill>
                <a:srgbClr val="C00000"/>
              </a:solidFill>
              <a:effectLst>
                <a:outerShdw blurRad="38100" dist="25400" dir="5400000" algn="ctr" rotWithShape="0">
                  <a:srgbClr val="6E747A">
                    <a:alpha val="43000"/>
                  </a:srgbClr>
                </a:outerShdw>
              </a:effectLst>
            </a:endParaRPr>
          </a:p>
        </p:txBody>
      </p:sp>
      <p:sp>
        <p:nvSpPr>
          <p:cNvPr id="23" name="Left Brace 22">
            <a:extLst>
              <a:ext uri="{FF2B5EF4-FFF2-40B4-BE49-F238E27FC236}">
                <a16:creationId xmlns:a16="http://schemas.microsoft.com/office/drawing/2014/main" id="{A3F8321C-918C-3348-AEA8-510B567BDB46}"/>
              </a:ext>
            </a:extLst>
          </p:cNvPr>
          <p:cNvSpPr/>
          <p:nvPr/>
        </p:nvSpPr>
        <p:spPr>
          <a:xfrm>
            <a:off x="4668585" y="950981"/>
            <a:ext cx="288419" cy="1020380"/>
          </a:xfrm>
          <a:prstGeom prst="leftBrac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defTabSz="914377" latinLnBrk="1" hangingPunct="0"/>
            <a:endParaRPr lang="en-US"/>
          </a:p>
        </p:txBody>
      </p:sp>
      <p:sp>
        <p:nvSpPr>
          <p:cNvPr id="24" name="Rectangle 23">
            <a:extLst>
              <a:ext uri="{FF2B5EF4-FFF2-40B4-BE49-F238E27FC236}">
                <a16:creationId xmlns:a16="http://schemas.microsoft.com/office/drawing/2014/main" id="{5756CCF0-CE70-3E44-8EA4-B8D68064491D}"/>
              </a:ext>
            </a:extLst>
          </p:cNvPr>
          <p:cNvSpPr/>
          <p:nvPr/>
        </p:nvSpPr>
        <p:spPr>
          <a:xfrm>
            <a:off x="5161528" y="1609857"/>
            <a:ext cx="5910464" cy="461665"/>
          </a:xfrm>
          <a:prstGeom prst="rect">
            <a:avLst/>
          </a:prstGeom>
          <a:noFill/>
        </p:spPr>
        <p:txBody>
          <a:bodyPr wrap="none" lIns="91440" tIns="45720" rIns="91440" bIns="45720">
            <a:spAutoFit/>
          </a:bodyPr>
          <a:lstStyle/>
          <a:p>
            <a:pPr algn="ctr"/>
            <a:r>
              <a:rPr lang="en-US" sz="2400" dirty="0">
                <a:ln w="0"/>
                <a:solidFill>
                  <a:srgbClr val="C00000"/>
                </a:solidFill>
                <a:effectLst>
                  <a:outerShdw blurRad="38100" dist="25400" dir="5400000" algn="ctr" rotWithShape="0">
                    <a:srgbClr val="6E747A">
                      <a:alpha val="43000"/>
                    </a:srgbClr>
                  </a:outerShdw>
                </a:effectLst>
              </a:rPr>
              <a:t>more types of compute and storage resources</a:t>
            </a:r>
            <a:endParaRPr lang="en-US" sz="4400" dirty="0">
              <a:ln w="0"/>
              <a:solidFill>
                <a:srgbClr val="C00000"/>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7866796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fade">
                                      <p:cBhvr>
                                        <p:cTn id="38" dur="500"/>
                                        <p:tgtEl>
                                          <p:spTgt spid="12"/>
                                        </p:tgtEl>
                                      </p:cBhvr>
                                    </p:animEffect>
                                  </p:childTnLst>
                                </p:cTn>
                              </p:par>
                              <p:par>
                                <p:cTn id="39" presetID="10" presetClass="entr" presetSubtype="0" fill="hold"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500"/>
                                        <p:tgtEl>
                                          <p:spTgt spid="14"/>
                                        </p:tgtEl>
                                      </p:cBhvr>
                                    </p:animEffect>
                                  </p:childTnLst>
                                </p:cTn>
                              </p:par>
                              <p:par>
                                <p:cTn id="50" presetID="10" presetClass="entr" presetSubtype="0" fill="hold"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fade">
                                      <p:cBhvr>
                                        <p:cTn id="5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20" grpId="0"/>
      <p:bldP spid="21" grpId="0"/>
      <p:bldP spid="22" grpId="0"/>
      <p:bldP spid="23" grpId="0" animBg="1"/>
      <p:bldP spid="2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16304" y="91442"/>
            <a:ext cx="11237495" cy="1010548"/>
          </a:xfrm>
        </p:spPr>
        <p:txBody>
          <a:bodyPr>
            <a:normAutofit fontScale="90000"/>
          </a:bodyPr>
          <a:lstStyle/>
          <a:p>
            <a:r>
              <a:rPr lang="en-US" dirty="0"/>
              <a:t>HPCC++: Enhanced High Precision Congestion Control</a:t>
            </a:r>
          </a:p>
        </p:txBody>
      </p:sp>
      <p:sp>
        <p:nvSpPr>
          <p:cNvPr id="107" name="Content Placeholder 1">
            <a:extLst>
              <a:ext uri="{FF2B5EF4-FFF2-40B4-BE49-F238E27FC236}">
                <a16:creationId xmlns:a16="http://schemas.microsoft.com/office/drawing/2014/main" id="{FFBCD1C5-86A6-E94E-ADD7-642796A3FDF5}"/>
              </a:ext>
            </a:extLst>
          </p:cNvPr>
          <p:cNvSpPr>
            <a:spLocks noGrp="1"/>
          </p:cNvSpPr>
          <p:nvPr>
            <p:ph idx="1"/>
          </p:nvPr>
        </p:nvSpPr>
        <p:spPr>
          <a:xfrm>
            <a:off x="254554" y="1200839"/>
            <a:ext cx="11518900" cy="4931604"/>
          </a:xfrm>
        </p:spPr>
        <p:txBody>
          <a:bodyPr>
            <a:normAutofit/>
          </a:bodyPr>
          <a:lstStyle/>
          <a:p>
            <a:r>
              <a:rPr lang="en-US" dirty="0"/>
              <a:t>New networking ASICs have in-band telemetry capabilities</a:t>
            </a:r>
          </a:p>
          <a:p>
            <a:r>
              <a:rPr lang="en-US" dirty="0"/>
              <a:t>Packets collect telemetry on their route</a:t>
            </a:r>
          </a:p>
          <a:p>
            <a:r>
              <a:rPr lang="en-US" dirty="0"/>
              <a:t>Can we use </a:t>
            </a:r>
            <a:r>
              <a:rPr lang="en-US" dirty="0">
                <a:solidFill>
                  <a:srgbClr val="CF253B"/>
                </a:solidFill>
              </a:rPr>
              <a:t>in</a:t>
            </a:r>
            <a:r>
              <a:rPr lang="en-US" altLang="zh-CN" dirty="0">
                <a:solidFill>
                  <a:srgbClr val="CF253B"/>
                </a:solidFill>
              </a:rPr>
              <a:t>-</a:t>
            </a:r>
            <a:r>
              <a:rPr lang="en-US" dirty="0">
                <a:solidFill>
                  <a:srgbClr val="CF253B"/>
                </a:solidFill>
              </a:rPr>
              <a:t>band telemetry</a:t>
            </a:r>
            <a:r>
              <a:rPr lang="en-US" dirty="0"/>
              <a:t> as precise feedback for congestion control?</a:t>
            </a:r>
            <a:endParaRPr lang="en-US" altLang="zh-CN" dirty="0"/>
          </a:p>
          <a:p>
            <a:pPr marL="0" indent="0">
              <a:buNone/>
            </a:pPr>
            <a:endParaRPr lang="en-US" altLang="zh-CN" dirty="0"/>
          </a:p>
          <a:p>
            <a:pPr marL="0" indent="0">
              <a:buNone/>
            </a:pPr>
            <a:endParaRPr lang="en-US" dirty="0"/>
          </a:p>
          <a:p>
            <a:pPr lvl="1"/>
            <a:endParaRPr lang="en-US" dirty="0"/>
          </a:p>
        </p:txBody>
      </p:sp>
      <p:sp>
        <p:nvSpPr>
          <p:cNvPr id="2" name="Slide Number Placeholder 1"/>
          <p:cNvSpPr>
            <a:spLocks noGrp="1"/>
          </p:cNvSpPr>
          <p:nvPr>
            <p:ph type="sldNum" sz="quarter" idx="12"/>
          </p:nvPr>
        </p:nvSpPr>
        <p:spPr/>
        <p:txBody>
          <a:bodyPr/>
          <a:lstStyle/>
          <a:p>
            <a:fld id="{86CB4B4D-7CA3-9044-876B-883B54F8677D}" type="slidenum">
              <a:rPr lang="uk-UA" smtClean="0"/>
              <a:t>3</a:t>
            </a:fld>
            <a:endParaRPr lang="uk-UA"/>
          </a:p>
        </p:txBody>
      </p:sp>
      <p:sp>
        <p:nvSpPr>
          <p:cNvPr id="104" name="Rectangle 103">
            <a:extLst>
              <a:ext uri="{FF2B5EF4-FFF2-40B4-BE49-F238E27FC236}">
                <a16:creationId xmlns:a16="http://schemas.microsoft.com/office/drawing/2014/main" id="{DE6F0E51-CD18-0444-8B7E-7E8EFF60A224}"/>
              </a:ext>
            </a:extLst>
          </p:cNvPr>
          <p:cNvSpPr/>
          <p:nvPr/>
        </p:nvSpPr>
        <p:spPr>
          <a:xfrm>
            <a:off x="7333118" y="4281591"/>
            <a:ext cx="144927" cy="28578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lIns="0" tIns="0" rIns="0" bIns="0" rtlCol="0" anchor="ctr"/>
          <a:lstStyle/>
          <a:p>
            <a:pPr algn="ctr"/>
            <a:endParaRPr lang="en-US" sz="2000" dirty="0">
              <a:solidFill>
                <a:schemeClr val="tx1"/>
              </a:solidFill>
            </a:endParaRPr>
          </a:p>
        </p:txBody>
      </p:sp>
      <p:sp>
        <p:nvSpPr>
          <p:cNvPr id="105" name="Rectangle 104">
            <a:extLst>
              <a:ext uri="{FF2B5EF4-FFF2-40B4-BE49-F238E27FC236}">
                <a16:creationId xmlns:a16="http://schemas.microsoft.com/office/drawing/2014/main" id="{EA770A8E-CB54-6845-91FD-3BA04A037F29}"/>
              </a:ext>
            </a:extLst>
          </p:cNvPr>
          <p:cNvSpPr/>
          <p:nvPr/>
        </p:nvSpPr>
        <p:spPr>
          <a:xfrm>
            <a:off x="7478045" y="4281343"/>
            <a:ext cx="143123" cy="285780"/>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000" dirty="0">
              <a:solidFill>
                <a:schemeClr val="tx1"/>
              </a:solidFill>
            </a:endParaRPr>
          </a:p>
        </p:txBody>
      </p:sp>
      <p:sp>
        <p:nvSpPr>
          <p:cNvPr id="106" name="Rectangle 105">
            <a:extLst>
              <a:ext uri="{FF2B5EF4-FFF2-40B4-BE49-F238E27FC236}">
                <a16:creationId xmlns:a16="http://schemas.microsoft.com/office/drawing/2014/main" id="{66A9842E-8599-A14F-A629-EF542DF1F743}"/>
              </a:ext>
            </a:extLst>
          </p:cNvPr>
          <p:cNvSpPr/>
          <p:nvPr/>
        </p:nvSpPr>
        <p:spPr>
          <a:xfrm>
            <a:off x="7615998" y="4281343"/>
            <a:ext cx="143123" cy="285780"/>
          </a:xfrm>
          <a:prstGeom prst="rect">
            <a:avLst/>
          </a:prstGeom>
          <a:ln/>
        </p:spPr>
        <p:style>
          <a:lnRef idx="2">
            <a:schemeClr val="accent6">
              <a:shade val="50000"/>
            </a:schemeClr>
          </a:lnRef>
          <a:fillRef idx="1">
            <a:schemeClr val="accent6"/>
          </a:fillRef>
          <a:effectRef idx="0">
            <a:schemeClr val="accent6"/>
          </a:effectRef>
          <a:fontRef idx="minor">
            <a:schemeClr val="lt1"/>
          </a:fontRef>
        </p:style>
        <p:txBody>
          <a:bodyPr lIns="0" tIns="0" rIns="0" bIns="0" rtlCol="0" anchor="ctr"/>
          <a:lstStyle/>
          <a:p>
            <a:pPr algn="ctr"/>
            <a:endParaRPr lang="en-US" sz="2000" dirty="0">
              <a:solidFill>
                <a:schemeClr val="tx1"/>
              </a:solidFill>
            </a:endParaRPr>
          </a:p>
        </p:txBody>
      </p:sp>
      <p:cxnSp>
        <p:nvCxnSpPr>
          <p:cNvPr id="108" name="Straight Arrow Connector 107">
            <a:extLst>
              <a:ext uri="{FF2B5EF4-FFF2-40B4-BE49-F238E27FC236}">
                <a16:creationId xmlns:a16="http://schemas.microsoft.com/office/drawing/2014/main" id="{1E225141-7F02-D741-8E6B-F0C984BBA9B9}"/>
              </a:ext>
            </a:extLst>
          </p:cNvPr>
          <p:cNvCxnSpPr>
            <a:cxnSpLocks/>
            <a:stCxn id="104" idx="1"/>
          </p:cNvCxnSpPr>
          <p:nvPr/>
        </p:nvCxnSpPr>
        <p:spPr>
          <a:xfrm flipH="1">
            <a:off x="4375035" y="4424481"/>
            <a:ext cx="2958083" cy="0"/>
          </a:xfrm>
          <a:prstGeom prst="straightConnector1">
            <a:avLst/>
          </a:prstGeom>
          <a:ln w="1905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09" name="TextBox 108">
            <a:extLst>
              <a:ext uri="{FF2B5EF4-FFF2-40B4-BE49-F238E27FC236}">
                <a16:creationId xmlns:a16="http://schemas.microsoft.com/office/drawing/2014/main" id="{A6CEADBC-5157-B347-8D4D-E6F0BBB41667}"/>
              </a:ext>
            </a:extLst>
          </p:cNvPr>
          <p:cNvSpPr txBox="1"/>
          <p:nvPr/>
        </p:nvSpPr>
        <p:spPr>
          <a:xfrm>
            <a:off x="5566418" y="4580217"/>
            <a:ext cx="2926058" cy="307777"/>
          </a:xfrm>
          <a:prstGeom prst="rect">
            <a:avLst/>
          </a:prstGeom>
          <a:noFill/>
        </p:spPr>
        <p:txBody>
          <a:bodyPr wrap="square" lIns="0" tIns="0" rIns="0" bIns="0" rtlCol="0">
            <a:spAutoFit/>
          </a:bodyPr>
          <a:lstStyle/>
          <a:p>
            <a:r>
              <a:rPr lang="en-US" sz="2000" dirty="0"/>
              <a:t>Notification pkts/ACKs</a:t>
            </a:r>
          </a:p>
        </p:txBody>
      </p:sp>
      <p:grpSp>
        <p:nvGrpSpPr>
          <p:cNvPr id="110" name="Group 109">
            <a:extLst>
              <a:ext uri="{FF2B5EF4-FFF2-40B4-BE49-F238E27FC236}">
                <a16:creationId xmlns:a16="http://schemas.microsoft.com/office/drawing/2014/main" id="{B349C471-9146-A54F-B797-D97638C903BD}"/>
              </a:ext>
            </a:extLst>
          </p:cNvPr>
          <p:cNvGrpSpPr/>
          <p:nvPr/>
        </p:nvGrpSpPr>
        <p:grpSpPr>
          <a:xfrm>
            <a:off x="2187711" y="3227566"/>
            <a:ext cx="1292341" cy="1456618"/>
            <a:chOff x="2217350" y="3538826"/>
            <a:chExt cx="1292341" cy="1456618"/>
          </a:xfrm>
        </p:grpSpPr>
        <p:pic>
          <p:nvPicPr>
            <p:cNvPr id="111" name="Picture 2" descr="mage result for refresh">
              <a:extLst>
                <a:ext uri="{FF2B5EF4-FFF2-40B4-BE49-F238E27FC236}">
                  <a16:creationId xmlns:a16="http://schemas.microsoft.com/office/drawing/2014/main" id="{F2E1CC77-90FA-D84A-A6C5-520A0DBBF1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9176" y="3538826"/>
              <a:ext cx="832616" cy="832616"/>
            </a:xfrm>
            <a:prstGeom prst="rect">
              <a:avLst/>
            </a:prstGeom>
            <a:noFill/>
            <a:extLst>
              <a:ext uri="{909E8E84-426E-40DD-AFC4-6F175D3DCCD1}">
                <a14:hiddenFill xmlns:a14="http://schemas.microsoft.com/office/drawing/2010/main">
                  <a:solidFill>
                    <a:srgbClr val="FFFFFF"/>
                  </a:solidFill>
                </a14:hiddenFill>
              </a:ext>
            </a:extLst>
          </p:spPr>
        </p:pic>
        <p:sp>
          <p:nvSpPr>
            <p:cNvPr id="112" name="TextBox 111">
              <a:extLst>
                <a:ext uri="{FF2B5EF4-FFF2-40B4-BE49-F238E27FC236}">
                  <a16:creationId xmlns:a16="http://schemas.microsoft.com/office/drawing/2014/main" id="{191E3B92-7066-BA48-A567-652673493467}"/>
                </a:ext>
              </a:extLst>
            </p:cNvPr>
            <p:cNvSpPr txBox="1"/>
            <p:nvPr/>
          </p:nvSpPr>
          <p:spPr>
            <a:xfrm>
              <a:off x="2217350" y="4349113"/>
              <a:ext cx="1292341" cy="646331"/>
            </a:xfrm>
            <a:prstGeom prst="rect">
              <a:avLst/>
            </a:prstGeom>
            <a:noFill/>
          </p:spPr>
          <p:txBody>
            <a:bodyPr wrap="none" rtlCol="0" anchor="t">
              <a:spAutoFit/>
            </a:bodyPr>
            <a:lstStyle/>
            <a:p>
              <a:pPr algn="ctr"/>
              <a:r>
                <a:rPr lang="en-US" dirty="0"/>
                <a:t>Adjust rate </a:t>
              </a:r>
            </a:p>
            <a:p>
              <a:pPr algn="ctr"/>
              <a:r>
                <a:rPr lang="en-US" dirty="0"/>
                <a:t>per ACK</a:t>
              </a:r>
            </a:p>
          </p:txBody>
        </p:sp>
      </p:grpSp>
      <p:sp>
        <p:nvSpPr>
          <p:cNvPr id="113" name="Rectangle 112">
            <a:extLst>
              <a:ext uri="{FF2B5EF4-FFF2-40B4-BE49-F238E27FC236}">
                <a16:creationId xmlns:a16="http://schemas.microsoft.com/office/drawing/2014/main" id="{5AB9BC1E-8826-5749-BA3A-2CBAF1F0462D}"/>
              </a:ext>
            </a:extLst>
          </p:cNvPr>
          <p:cNvSpPr/>
          <p:nvPr/>
        </p:nvSpPr>
        <p:spPr>
          <a:xfrm>
            <a:off x="4515494" y="3037389"/>
            <a:ext cx="534747" cy="28578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lIns="0" tIns="0" rIns="0" bIns="0" rtlCol="0" anchor="ctr"/>
          <a:lstStyle/>
          <a:p>
            <a:pPr algn="ctr"/>
            <a:r>
              <a:rPr lang="en-US" sz="2000" dirty="0" err="1">
                <a:solidFill>
                  <a:schemeClr val="bg1"/>
                </a:solidFill>
              </a:rPr>
              <a:t>pkt</a:t>
            </a:r>
            <a:endParaRPr lang="en-US" sz="2000" dirty="0">
              <a:solidFill>
                <a:schemeClr val="bg1"/>
              </a:solidFill>
            </a:endParaRPr>
          </a:p>
        </p:txBody>
      </p:sp>
      <p:sp>
        <p:nvSpPr>
          <p:cNvPr id="114" name="Rectangle 113">
            <a:extLst>
              <a:ext uri="{FF2B5EF4-FFF2-40B4-BE49-F238E27FC236}">
                <a16:creationId xmlns:a16="http://schemas.microsoft.com/office/drawing/2014/main" id="{0136BCF8-DCEB-E14B-B8F3-485FDC588140}"/>
              </a:ext>
            </a:extLst>
          </p:cNvPr>
          <p:cNvSpPr/>
          <p:nvPr/>
        </p:nvSpPr>
        <p:spPr>
          <a:xfrm>
            <a:off x="5423823" y="3039484"/>
            <a:ext cx="534747" cy="28578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lIns="0" tIns="0" rIns="0" bIns="0" rtlCol="0" anchor="ctr"/>
          <a:lstStyle/>
          <a:p>
            <a:pPr algn="ctr"/>
            <a:r>
              <a:rPr lang="en-US" sz="2000" dirty="0" err="1">
                <a:solidFill>
                  <a:schemeClr val="bg1"/>
                </a:solidFill>
              </a:rPr>
              <a:t>pkt</a:t>
            </a:r>
            <a:endParaRPr lang="en-US" sz="2000" dirty="0">
              <a:solidFill>
                <a:schemeClr val="bg1"/>
              </a:solidFill>
            </a:endParaRPr>
          </a:p>
        </p:txBody>
      </p:sp>
      <p:sp>
        <p:nvSpPr>
          <p:cNvPr id="115" name="Rectangle 114">
            <a:extLst>
              <a:ext uri="{FF2B5EF4-FFF2-40B4-BE49-F238E27FC236}">
                <a16:creationId xmlns:a16="http://schemas.microsoft.com/office/drawing/2014/main" id="{0D32EA61-1A62-2F4A-A37A-1E3FB2BF810B}"/>
              </a:ext>
            </a:extLst>
          </p:cNvPr>
          <p:cNvSpPr/>
          <p:nvPr/>
        </p:nvSpPr>
        <p:spPr>
          <a:xfrm>
            <a:off x="5958570" y="3039484"/>
            <a:ext cx="143123" cy="285780"/>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000" dirty="0">
              <a:solidFill>
                <a:schemeClr val="tx1"/>
              </a:solidFill>
            </a:endParaRPr>
          </a:p>
        </p:txBody>
      </p:sp>
      <p:sp>
        <p:nvSpPr>
          <p:cNvPr id="116" name="Rectangle 115">
            <a:extLst>
              <a:ext uri="{FF2B5EF4-FFF2-40B4-BE49-F238E27FC236}">
                <a16:creationId xmlns:a16="http://schemas.microsoft.com/office/drawing/2014/main" id="{B1D1BAE3-7FCD-8B4B-B100-16BF96B4AB45}"/>
              </a:ext>
            </a:extLst>
          </p:cNvPr>
          <p:cNvSpPr/>
          <p:nvPr/>
        </p:nvSpPr>
        <p:spPr>
          <a:xfrm>
            <a:off x="6832831" y="3044728"/>
            <a:ext cx="534747" cy="28578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lIns="0" tIns="0" rIns="0" bIns="0" rtlCol="0" anchor="ctr"/>
          <a:lstStyle/>
          <a:p>
            <a:pPr algn="ctr"/>
            <a:r>
              <a:rPr lang="en-US" sz="2000" dirty="0" err="1">
                <a:solidFill>
                  <a:schemeClr val="bg1"/>
                </a:solidFill>
              </a:rPr>
              <a:t>pkt</a:t>
            </a:r>
            <a:endParaRPr lang="en-US" sz="2000" dirty="0">
              <a:solidFill>
                <a:schemeClr val="bg1"/>
              </a:solidFill>
            </a:endParaRPr>
          </a:p>
        </p:txBody>
      </p:sp>
      <p:sp>
        <p:nvSpPr>
          <p:cNvPr id="117" name="Rectangle 116">
            <a:extLst>
              <a:ext uri="{FF2B5EF4-FFF2-40B4-BE49-F238E27FC236}">
                <a16:creationId xmlns:a16="http://schemas.microsoft.com/office/drawing/2014/main" id="{58361CDF-BC38-F24E-A950-262231A3017D}"/>
              </a:ext>
            </a:extLst>
          </p:cNvPr>
          <p:cNvSpPr/>
          <p:nvPr/>
        </p:nvSpPr>
        <p:spPr>
          <a:xfrm>
            <a:off x="7367578" y="3044728"/>
            <a:ext cx="143123" cy="285780"/>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000" dirty="0">
              <a:solidFill>
                <a:schemeClr val="tx1"/>
              </a:solidFill>
            </a:endParaRPr>
          </a:p>
        </p:txBody>
      </p:sp>
      <p:sp>
        <p:nvSpPr>
          <p:cNvPr id="118" name="Rectangle 117">
            <a:extLst>
              <a:ext uri="{FF2B5EF4-FFF2-40B4-BE49-F238E27FC236}">
                <a16:creationId xmlns:a16="http://schemas.microsoft.com/office/drawing/2014/main" id="{F1637409-9E7D-E24A-9B45-DD809196CABE}"/>
              </a:ext>
            </a:extLst>
          </p:cNvPr>
          <p:cNvSpPr/>
          <p:nvPr/>
        </p:nvSpPr>
        <p:spPr>
          <a:xfrm>
            <a:off x="7505531" y="3044479"/>
            <a:ext cx="143123" cy="285780"/>
          </a:xfrm>
          <a:prstGeom prst="rect">
            <a:avLst/>
          </a:prstGeom>
          <a:ln/>
        </p:spPr>
        <p:style>
          <a:lnRef idx="2">
            <a:schemeClr val="accent6">
              <a:shade val="50000"/>
            </a:schemeClr>
          </a:lnRef>
          <a:fillRef idx="1">
            <a:schemeClr val="accent6"/>
          </a:fillRef>
          <a:effectRef idx="0">
            <a:schemeClr val="accent6"/>
          </a:effectRef>
          <a:fontRef idx="minor">
            <a:schemeClr val="lt1"/>
          </a:fontRef>
        </p:style>
        <p:txBody>
          <a:bodyPr lIns="0" tIns="0" rIns="0" bIns="0" rtlCol="0" anchor="ctr"/>
          <a:lstStyle/>
          <a:p>
            <a:pPr algn="ctr"/>
            <a:endParaRPr lang="en-US" sz="2000" dirty="0">
              <a:solidFill>
                <a:schemeClr val="tx1"/>
              </a:solidFill>
            </a:endParaRPr>
          </a:p>
        </p:txBody>
      </p:sp>
      <p:cxnSp>
        <p:nvCxnSpPr>
          <p:cNvPr id="119" name="Straight Arrow Connector 118">
            <a:extLst>
              <a:ext uri="{FF2B5EF4-FFF2-40B4-BE49-F238E27FC236}">
                <a16:creationId xmlns:a16="http://schemas.microsoft.com/office/drawing/2014/main" id="{5CE6E28C-44FB-684C-B5C7-5D8A66E94DCF}"/>
              </a:ext>
            </a:extLst>
          </p:cNvPr>
          <p:cNvCxnSpPr>
            <a:cxnSpLocks/>
          </p:cNvCxnSpPr>
          <p:nvPr/>
        </p:nvCxnSpPr>
        <p:spPr>
          <a:xfrm flipV="1">
            <a:off x="5285537" y="3362247"/>
            <a:ext cx="631225" cy="410588"/>
          </a:xfrm>
          <a:prstGeom prst="straightConnector1">
            <a:avLst/>
          </a:prstGeom>
          <a:ln w="38100" cmpd="dbl">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A2C1BC7E-6D4A-B546-BC1D-5BF6AA91DA52}"/>
              </a:ext>
            </a:extLst>
          </p:cNvPr>
          <p:cNvCxnSpPr>
            <a:cxnSpLocks/>
          </p:cNvCxnSpPr>
          <p:nvPr/>
        </p:nvCxnSpPr>
        <p:spPr>
          <a:xfrm flipV="1">
            <a:off x="6992172" y="3390067"/>
            <a:ext cx="559828" cy="333397"/>
          </a:xfrm>
          <a:prstGeom prst="straightConnector1">
            <a:avLst/>
          </a:prstGeom>
          <a:ln w="38100" cmpd="dbl">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732F3EB7-7B34-394A-BEF1-2EFE93014B78}"/>
              </a:ext>
            </a:extLst>
          </p:cNvPr>
          <p:cNvCxnSpPr/>
          <p:nvPr/>
        </p:nvCxnSpPr>
        <p:spPr>
          <a:xfrm>
            <a:off x="4300003" y="3180279"/>
            <a:ext cx="21549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9E59DC94-0F61-2F45-83ED-E40289044FA2}"/>
              </a:ext>
            </a:extLst>
          </p:cNvPr>
          <p:cNvCxnSpPr>
            <a:cxnSpLocks/>
            <a:endCxn id="114" idx="1"/>
          </p:cNvCxnSpPr>
          <p:nvPr/>
        </p:nvCxnSpPr>
        <p:spPr>
          <a:xfrm>
            <a:off x="5050241" y="3180279"/>
            <a:ext cx="373582" cy="209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8EF8FBEE-CF11-0D49-86C4-BDFDC3F0F50B}"/>
              </a:ext>
            </a:extLst>
          </p:cNvPr>
          <p:cNvCxnSpPr>
            <a:cxnSpLocks/>
            <a:stCxn id="115" idx="3"/>
            <a:endCxn id="116" idx="1"/>
          </p:cNvCxnSpPr>
          <p:nvPr/>
        </p:nvCxnSpPr>
        <p:spPr>
          <a:xfrm>
            <a:off x="6101693" y="3182374"/>
            <a:ext cx="731138" cy="524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4" name="TextBox 123">
            <a:extLst>
              <a:ext uri="{FF2B5EF4-FFF2-40B4-BE49-F238E27FC236}">
                <a16:creationId xmlns:a16="http://schemas.microsoft.com/office/drawing/2014/main" id="{C5DDED9D-AED9-7C4A-9280-5910DD287EB1}"/>
              </a:ext>
            </a:extLst>
          </p:cNvPr>
          <p:cNvSpPr txBox="1"/>
          <p:nvPr/>
        </p:nvSpPr>
        <p:spPr>
          <a:xfrm>
            <a:off x="5572367" y="3429000"/>
            <a:ext cx="1144242" cy="307777"/>
          </a:xfrm>
          <a:prstGeom prst="rect">
            <a:avLst/>
          </a:prstGeom>
          <a:noFill/>
        </p:spPr>
        <p:txBody>
          <a:bodyPr wrap="square" lIns="0" tIns="0" rIns="0" bIns="0" rtlCol="0">
            <a:spAutoFit/>
          </a:bodyPr>
          <a:lstStyle/>
          <a:p>
            <a:r>
              <a:rPr lang="en-US" sz="2000" dirty="0">
                <a:solidFill>
                  <a:schemeClr val="accent1"/>
                </a:solidFill>
              </a:rPr>
              <a:t>Telemetry</a:t>
            </a:r>
          </a:p>
        </p:txBody>
      </p:sp>
      <p:cxnSp>
        <p:nvCxnSpPr>
          <p:cNvPr id="127" name="Straight Connector 126">
            <a:extLst>
              <a:ext uri="{FF2B5EF4-FFF2-40B4-BE49-F238E27FC236}">
                <a16:creationId xmlns:a16="http://schemas.microsoft.com/office/drawing/2014/main" id="{93920E24-6C1C-1A4B-9D79-A951BCC75934}"/>
              </a:ext>
            </a:extLst>
          </p:cNvPr>
          <p:cNvCxnSpPr>
            <a:cxnSpLocks/>
          </p:cNvCxnSpPr>
          <p:nvPr/>
        </p:nvCxnSpPr>
        <p:spPr>
          <a:xfrm>
            <a:off x="7404072" y="3933526"/>
            <a:ext cx="85329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28C6E646-FE74-0949-9A17-A4C776775021}"/>
              </a:ext>
            </a:extLst>
          </p:cNvPr>
          <p:cNvCxnSpPr>
            <a:cxnSpLocks/>
          </p:cNvCxnSpPr>
          <p:nvPr/>
        </p:nvCxnSpPr>
        <p:spPr>
          <a:xfrm>
            <a:off x="5719539" y="3931762"/>
            <a:ext cx="79042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C3C3025E-B77C-DF43-80ED-AE5087F708F8}"/>
              </a:ext>
            </a:extLst>
          </p:cNvPr>
          <p:cNvCxnSpPr>
            <a:cxnSpLocks/>
          </p:cNvCxnSpPr>
          <p:nvPr/>
        </p:nvCxnSpPr>
        <p:spPr>
          <a:xfrm>
            <a:off x="4370670" y="3931762"/>
            <a:ext cx="45320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30" name="Picture 129">
            <a:extLst>
              <a:ext uri="{FF2B5EF4-FFF2-40B4-BE49-F238E27FC236}">
                <a16:creationId xmlns:a16="http://schemas.microsoft.com/office/drawing/2014/main" id="{4618F13F-B4D3-574A-83E5-1B69BAE32135}"/>
              </a:ext>
            </a:extLst>
          </p:cNvPr>
          <p:cNvPicPr>
            <a:picLocks noChangeAspect="1"/>
          </p:cNvPicPr>
          <p:nvPr/>
        </p:nvPicPr>
        <p:blipFill>
          <a:blip r:embed="rId5"/>
          <a:stretch>
            <a:fillRect/>
          </a:stretch>
        </p:blipFill>
        <p:spPr>
          <a:xfrm>
            <a:off x="3746894" y="3429000"/>
            <a:ext cx="634361" cy="984354"/>
          </a:xfrm>
          <a:prstGeom prst="rect">
            <a:avLst/>
          </a:prstGeom>
        </p:spPr>
      </p:pic>
      <p:pic>
        <p:nvPicPr>
          <p:cNvPr id="131" name="Picture 130">
            <a:extLst>
              <a:ext uri="{FF2B5EF4-FFF2-40B4-BE49-F238E27FC236}">
                <a16:creationId xmlns:a16="http://schemas.microsoft.com/office/drawing/2014/main" id="{34A17F24-34EA-C842-949F-A2B4A698F541}"/>
              </a:ext>
            </a:extLst>
          </p:cNvPr>
          <p:cNvPicPr>
            <a:picLocks noChangeAspect="1"/>
          </p:cNvPicPr>
          <p:nvPr/>
        </p:nvPicPr>
        <p:blipFill>
          <a:blip r:embed="rId5"/>
          <a:stretch>
            <a:fillRect/>
          </a:stretch>
        </p:blipFill>
        <p:spPr>
          <a:xfrm>
            <a:off x="8257362" y="3429000"/>
            <a:ext cx="634361" cy="984354"/>
          </a:xfrm>
          <a:prstGeom prst="rect">
            <a:avLst/>
          </a:prstGeom>
        </p:spPr>
      </p:pic>
      <p:sp>
        <p:nvSpPr>
          <p:cNvPr id="132" name="TextBox 131">
            <a:extLst>
              <a:ext uri="{FF2B5EF4-FFF2-40B4-BE49-F238E27FC236}">
                <a16:creationId xmlns:a16="http://schemas.microsoft.com/office/drawing/2014/main" id="{6B5A0D5B-374E-D744-BD51-F0725B19587B}"/>
              </a:ext>
            </a:extLst>
          </p:cNvPr>
          <p:cNvSpPr txBox="1"/>
          <p:nvPr/>
        </p:nvSpPr>
        <p:spPr>
          <a:xfrm>
            <a:off x="3572073" y="4432454"/>
            <a:ext cx="930117" cy="307777"/>
          </a:xfrm>
          <a:prstGeom prst="rect">
            <a:avLst/>
          </a:prstGeom>
          <a:noFill/>
        </p:spPr>
        <p:txBody>
          <a:bodyPr wrap="square" lIns="0" tIns="0" rIns="0" bIns="0" rtlCol="0">
            <a:spAutoFit/>
          </a:bodyPr>
          <a:lstStyle/>
          <a:p>
            <a:r>
              <a:rPr lang="en-US" sz="2000" dirty="0"/>
              <a:t>Sender</a:t>
            </a:r>
          </a:p>
        </p:txBody>
      </p:sp>
      <p:sp>
        <p:nvSpPr>
          <p:cNvPr id="133" name="TextBox 132">
            <a:extLst>
              <a:ext uri="{FF2B5EF4-FFF2-40B4-BE49-F238E27FC236}">
                <a16:creationId xmlns:a16="http://schemas.microsoft.com/office/drawing/2014/main" id="{A5ADA823-4234-8B4A-8788-EDEC53438755}"/>
              </a:ext>
            </a:extLst>
          </p:cNvPr>
          <p:cNvSpPr txBox="1"/>
          <p:nvPr/>
        </p:nvSpPr>
        <p:spPr>
          <a:xfrm>
            <a:off x="8132981" y="4431499"/>
            <a:ext cx="1127234" cy="307777"/>
          </a:xfrm>
          <a:prstGeom prst="rect">
            <a:avLst/>
          </a:prstGeom>
          <a:noFill/>
        </p:spPr>
        <p:txBody>
          <a:bodyPr wrap="square" lIns="0" tIns="0" rIns="0" bIns="0" rtlCol="0">
            <a:spAutoFit/>
          </a:bodyPr>
          <a:lstStyle/>
          <a:p>
            <a:r>
              <a:rPr lang="en-US" sz="2000" dirty="0"/>
              <a:t>Receiver</a:t>
            </a:r>
          </a:p>
        </p:txBody>
      </p:sp>
      <p:grpSp>
        <p:nvGrpSpPr>
          <p:cNvPr id="136" name="Group 135">
            <a:extLst>
              <a:ext uri="{FF2B5EF4-FFF2-40B4-BE49-F238E27FC236}">
                <a16:creationId xmlns:a16="http://schemas.microsoft.com/office/drawing/2014/main" id="{063AA76E-4D0B-1543-A6C2-73282416ED0E}"/>
              </a:ext>
            </a:extLst>
          </p:cNvPr>
          <p:cNvGrpSpPr/>
          <p:nvPr/>
        </p:nvGrpSpPr>
        <p:grpSpPr>
          <a:xfrm>
            <a:off x="4823878" y="3749050"/>
            <a:ext cx="875122" cy="398994"/>
            <a:chOff x="9804602" y="3764635"/>
            <a:chExt cx="875122" cy="398994"/>
          </a:xfrm>
        </p:grpSpPr>
        <p:sp>
          <p:nvSpPr>
            <p:cNvPr id="151" name="Rectangle 150">
              <a:extLst>
                <a:ext uri="{FF2B5EF4-FFF2-40B4-BE49-F238E27FC236}">
                  <a16:creationId xmlns:a16="http://schemas.microsoft.com/office/drawing/2014/main" id="{92CC2471-97BB-1C4A-A721-2E1B11799685}"/>
                </a:ext>
              </a:extLst>
            </p:cNvPr>
            <p:cNvSpPr/>
            <p:nvPr/>
          </p:nvSpPr>
          <p:spPr>
            <a:xfrm>
              <a:off x="9804602" y="3764635"/>
              <a:ext cx="875122" cy="398994"/>
            </a:xfrm>
            <a:prstGeom prst="rect">
              <a:avLst/>
            </a:prstGeom>
            <a:solidFill>
              <a:schemeClr val="bg1">
                <a:lumMod val="85000"/>
              </a:schemeClr>
            </a:solidFill>
            <a:ln/>
            <a:scene3d>
              <a:camera prst="orthographicFront"/>
              <a:lightRig rig="threePt" dir="t"/>
            </a:scene3d>
            <a:sp3d>
              <a:bevelT/>
            </a:sp3d>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52" name="Rectangle 151">
              <a:extLst>
                <a:ext uri="{FF2B5EF4-FFF2-40B4-BE49-F238E27FC236}">
                  <a16:creationId xmlns:a16="http://schemas.microsoft.com/office/drawing/2014/main" id="{91EC4212-8594-5D46-B572-79311CD572D2}"/>
                </a:ext>
              </a:extLst>
            </p:cNvPr>
            <p:cNvSpPr/>
            <p:nvPr/>
          </p:nvSpPr>
          <p:spPr>
            <a:xfrm>
              <a:off x="9908486"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53" name="Rectangle 152">
              <a:extLst>
                <a:ext uri="{FF2B5EF4-FFF2-40B4-BE49-F238E27FC236}">
                  <a16:creationId xmlns:a16="http://schemas.microsoft.com/office/drawing/2014/main" id="{EBE15FF7-8621-5340-BC39-6838AAB9FFF9}"/>
                </a:ext>
              </a:extLst>
            </p:cNvPr>
            <p:cNvSpPr/>
            <p:nvPr/>
          </p:nvSpPr>
          <p:spPr>
            <a:xfrm>
              <a:off x="9908486"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54" name="Rectangle 153">
              <a:extLst>
                <a:ext uri="{FF2B5EF4-FFF2-40B4-BE49-F238E27FC236}">
                  <a16:creationId xmlns:a16="http://schemas.microsoft.com/office/drawing/2014/main" id="{5CC89A8D-291C-F949-856E-CB74D0E4610A}"/>
                </a:ext>
              </a:extLst>
            </p:cNvPr>
            <p:cNvSpPr/>
            <p:nvPr/>
          </p:nvSpPr>
          <p:spPr>
            <a:xfrm>
              <a:off x="10153444"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55" name="Rectangle 154">
              <a:extLst>
                <a:ext uri="{FF2B5EF4-FFF2-40B4-BE49-F238E27FC236}">
                  <a16:creationId xmlns:a16="http://schemas.microsoft.com/office/drawing/2014/main" id="{432199E7-56E1-2E4B-A3CC-8F397C56482A}"/>
                </a:ext>
              </a:extLst>
            </p:cNvPr>
            <p:cNvSpPr/>
            <p:nvPr/>
          </p:nvSpPr>
          <p:spPr>
            <a:xfrm>
              <a:off x="10153444"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56" name="Rectangle 155">
              <a:extLst>
                <a:ext uri="{FF2B5EF4-FFF2-40B4-BE49-F238E27FC236}">
                  <a16:creationId xmlns:a16="http://schemas.microsoft.com/office/drawing/2014/main" id="{F995264E-6E69-DC4F-BBD1-5BDC237F8B54}"/>
                </a:ext>
              </a:extLst>
            </p:cNvPr>
            <p:cNvSpPr/>
            <p:nvPr/>
          </p:nvSpPr>
          <p:spPr>
            <a:xfrm>
              <a:off x="10398402"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57" name="Rectangle 156">
              <a:extLst>
                <a:ext uri="{FF2B5EF4-FFF2-40B4-BE49-F238E27FC236}">
                  <a16:creationId xmlns:a16="http://schemas.microsoft.com/office/drawing/2014/main" id="{458CBD71-FED8-874C-9F65-126B396E6BAF}"/>
                </a:ext>
              </a:extLst>
            </p:cNvPr>
            <p:cNvSpPr/>
            <p:nvPr/>
          </p:nvSpPr>
          <p:spPr>
            <a:xfrm>
              <a:off x="10398402"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58" name="Rectangle 157">
              <a:extLst>
                <a:ext uri="{FF2B5EF4-FFF2-40B4-BE49-F238E27FC236}">
                  <a16:creationId xmlns:a16="http://schemas.microsoft.com/office/drawing/2014/main" id="{14E452B3-13F4-044C-85E5-01F44ED6542A}"/>
                </a:ext>
              </a:extLst>
            </p:cNvPr>
            <p:cNvSpPr/>
            <p:nvPr/>
          </p:nvSpPr>
          <p:spPr>
            <a:xfrm>
              <a:off x="10520881"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59" name="Rectangle 158">
              <a:extLst>
                <a:ext uri="{FF2B5EF4-FFF2-40B4-BE49-F238E27FC236}">
                  <a16:creationId xmlns:a16="http://schemas.microsoft.com/office/drawing/2014/main" id="{8ECCA7DC-CFC9-C747-9523-1454A08CD160}"/>
                </a:ext>
              </a:extLst>
            </p:cNvPr>
            <p:cNvSpPr/>
            <p:nvPr/>
          </p:nvSpPr>
          <p:spPr>
            <a:xfrm>
              <a:off x="10520881"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60" name="Rectangle 159">
              <a:extLst>
                <a:ext uri="{FF2B5EF4-FFF2-40B4-BE49-F238E27FC236}">
                  <a16:creationId xmlns:a16="http://schemas.microsoft.com/office/drawing/2014/main" id="{9B9A646F-D429-BE4F-A3C4-79F30BA8FB43}"/>
                </a:ext>
              </a:extLst>
            </p:cNvPr>
            <p:cNvSpPr/>
            <p:nvPr/>
          </p:nvSpPr>
          <p:spPr>
            <a:xfrm>
              <a:off x="10275923"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61" name="Rectangle 160">
              <a:extLst>
                <a:ext uri="{FF2B5EF4-FFF2-40B4-BE49-F238E27FC236}">
                  <a16:creationId xmlns:a16="http://schemas.microsoft.com/office/drawing/2014/main" id="{7D5CEA5D-1B92-D045-B7D4-080C37415A8A}"/>
                </a:ext>
              </a:extLst>
            </p:cNvPr>
            <p:cNvSpPr/>
            <p:nvPr/>
          </p:nvSpPr>
          <p:spPr>
            <a:xfrm>
              <a:off x="10275923"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62" name="Rectangle 161">
              <a:extLst>
                <a:ext uri="{FF2B5EF4-FFF2-40B4-BE49-F238E27FC236}">
                  <a16:creationId xmlns:a16="http://schemas.microsoft.com/office/drawing/2014/main" id="{44C85D05-3438-314F-A6CB-8143C587D1D3}"/>
                </a:ext>
              </a:extLst>
            </p:cNvPr>
            <p:cNvSpPr/>
            <p:nvPr/>
          </p:nvSpPr>
          <p:spPr>
            <a:xfrm>
              <a:off x="10030965"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63" name="Rectangle 162">
              <a:extLst>
                <a:ext uri="{FF2B5EF4-FFF2-40B4-BE49-F238E27FC236}">
                  <a16:creationId xmlns:a16="http://schemas.microsoft.com/office/drawing/2014/main" id="{F975D34E-81F0-AC4C-8091-21859BC04758}"/>
                </a:ext>
              </a:extLst>
            </p:cNvPr>
            <p:cNvSpPr/>
            <p:nvPr/>
          </p:nvSpPr>
          <p:spPr>
            <a:xfrm>
              <a:off x="10030965"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grpSp>
      <p:grpSp>
        <p:nvGrpSpPr>
          <p:cNvPr id="137" name="Group 136">
            <a:extLst>
              <a:ext uri="{FF2B5EF4-FFF2-40B4-BE49-F238E27FC236}">
                <a16:creationId xmlns:a16="http://schemas.microsoft.com/office/drawing/2014/main" id="{8AC61BB1-9E71-744A-8E4D-E89CC84CC9DE}"/>
              </a:ext>
            </a:extLst>
          </p:cNvPr>
          <p:cNvGrpSpPr/>
          <p:nvPr/>
        </p:nvGrpSpPr>
        <p:grpSpPr>
          <a:xfrm>
            <a:off x="6528950" y="3743077"/>
            <a:ext cx="875122" cy="398994"/>
            <a:chOff x="9804602" y="3764635"/>
            <a:chExt cx="875122" cy="398994"/>
          </a:xfrm>
        </p:grpSpPr>
        <p:sp>
          <p:nvSpPr>
            <p:cNvPr id="138" name="Rectangle 137">
              <a:extLst>
                <a:ext uri="{FF2B5EF4-FFF2-40B4-BE49-F238E27FC236}">
                  <a16:creationId xmlns:a16="http://schemas.microsoft.com/office/drawing/2014/main" id="{1D09EF19-94C2-A546-8291-D3D657E4CEFD}"/>
                </a:ext>
              </a:extLst>
            </p:cNvPr>
            <p:cNvSpPr/>
            <p:nvPr/>
          </p:nvSpPr>
          <p:spPr>
            <a:xfrm>
              <a:off x="9804602" y="3764635"/>
              <a:ext cx="875122" cy="398994"/>
            </a:xfrm>
            <a:prstGeom prst="rect">
              <a:avLst/>
            </a:prstGeom>
            <a:solidFill>
              <a:schemeClr val="bg1">
                <a:lumMod val="85000"/>
              </a:schemeClr>
            </a:solidFill>
            <a:ln/>
            <a:scene3d>
              <a:camera prst="orthographicFront"/>
              <a:lightRig rig="threePt" dir="t"/>
            </a:scene3d>
            <a:sp3d>
              <a:bevelT/>
            </a:sp3d>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mn-lt"/>
                <a:ea typeface="+mn-ea"/>
                <a:cs typeface="+mn-cs"/>
                <a:sym typeface="Helvetica Light"/>
              </a:endParaRPr>
            </a:p>
          </p:txBody>
        </p:sp>
        <p:sp>
          <p:nvSpPr>
            <p:cNvPr id="139" name="Rectangle 138">
              <a:extLst>
                <a:ext uri="{FF2B5EF4-FFF2-40B4-BE49-F238E27FC236}">
                  <a16:creationId xmlns:a16="http://schemas.microsoft.com/office/drawing/2014/main" id="{D1E55756-DBBF-6E4B-998C-C9A6BCDC71A0}"/>
                </a:ext>
              </a:extLst>
            </p:cNvPr>
            <p:cNvSpPr/>
            <p:nvPr/>
          </p:nvSpPr>
          <p:spPr>
            <a:xfrm>
              <a:off x="9908486"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40" name="Rectangle 139">
              <a:extLst>
                <a:ext uri="{FF2B5EF4-FFF2-40B4-BE49-F238E27FC236}">
                  <a16:creationId xmlns:a16="http://schemas.microsoft.com/office/drawing/2014/main" id="{11526305-7842-1A4D-AC26-EA1EDFD39A73}"/>
                </a:ext>
              </a:extLst>
            </p:cNvPr>
            <p:cNvSpPr/>
            <p:nvPr/>
          </p:nvSpPr>
          <p:spPr>
            <a:xfrm>
              <a:off x="9908486"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41" name="Rectangle 140">
              <a:extLst>
                <a:ext uri="{FF2B5EF4-FFF2-40B4-BE49-F238E27FC236}">
                  <a16:creationId xmlns:a16="http://schemas.microsoft.com/office/drawing/2014/main" id="{FD85DB5A-F015-C648-BE0B-C1719961243D}"/>
                </a:ext>
              </a:extLst>
            </p:cNvPr>
            <p:cNvSpPr/>
            <p:nvPr/>
          </p:nvSpPr>
          <p:spPr>
            <a:xfrm>
              <a:off x="10153444"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42" name="Rectangle 141">
              <a:extLst>
                <a:ext uri="{FF2B5EF4-FFF2-40B4-BE49-F238E27FC236}">
                  <a16:creationId xmlns:a16="http://schemas.microsoft.com/office/drawing/2014/main" id="{C94F5C09-7429-B44F-9CFA-709B9099ABBB}"/>
                </a:ext>
              </a:extLst>
            </p:cNvPr>
            <p:cNvSpPr/>
            <p:nvPr/>
          </p:nvSpPr>
          <p:spPr>
            <a:xfrm>
              <a:off x="10153444"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43" name="Rectangle 142">
              <a:extLst>
                <a:ext uri="{FF2B5EF4-FFF2-40B4-BE49-F238E27FC236}">
                  <a16:creationId xmlns:a16="http://schemas.microsoft.com/office/drawing/2014/main" id="{1E61C1A6-E091-FA4B-AF50-2A6E289FB795}"/>
                </a:ext>
              </a:extLst>
            </p:cNvPr>
            <p:cNvSpPr/>
            <p:nvPr/>
          </p:nvSpPr>
          <p:spPr>
            <a:xfrm>
              <a:off x="10398402"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44" name="Rectangle 143">
              <a:extLst>
                <a:ext uri="{FF2B5EF4-FFF2-40B4-BE49-F238E27FC236}">
                  <a16:creationId xmlns:a16="http://schemas.microsoft.com/office/drawing/2014/main" id="{DF4DBD37-6D2F-654F-B81A-C888976EFE9C}"/>
                </a:ext>
              </a:extLst>
            </p:cNvPr>
            <p:cNvSpPr/>
            <p:nvPr/>
          </p:nvSpPr>
          <p:spPr>
            <a:xfrm>
              <a:off x="10398402"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45" name="Rectangle 144">
              <a:extLst>
                <a:ext uri="{FF2B5EF4-FFF2-40B4-BE49-F238E27FC236}">
                  <a16:creationId xmlns:a16="http://schemas.microsoft.com/office/drawing/2014/main" id="{37AC532A-3E3A-E642-A31B-1033917B962E}"/>
                </a:ext>
              </a:extLst>
            </p:cNvPr>
            <p:cNvSpPr/>
            <p:nvPr/>
          </p:nvSpPr>
          <p:spPr>
            <a:xfrm>
              <a:off x="10520881"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46" name="Rectangle 145">
              <a:extLst>
                <a:ext uri="{FF2B5EF4-FFF2-40B4-BE49-F238E27FC236}">
                  <a16:creationId xmlns:a16="http://schemas.microsoft.com/office/drawing/2014/main" id="{677CCC72-FE91-1F46-BBFA-5E1F0C9159A3}"/>
                </a:ext>
              </a:extLst>
            </p:cNvPr>
            <p:cNvSpPr/>
            <p:nvPr/>
          </p:nvSpPr>
          <p:spPr>
            <a:xfrm>
              <a:off x="10520881"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47" name="Rectangle 146">
              <a:extLst>
                <a:ext uri="{FF2B5EF4-FFF2-40B4-BE49-F238E27FC236}">
                  <a16:creationId xmlns:a16="http://schemas.microsoft.com/office/drawing/2014/main" id="{1CA1848D-2745-EB4C-9BD6-3A539368700D}"/>
                </a:ext>
              </a:extLst>
            </p:cNvPr>
            <p:cNvSpPr/>
            <p:nvPr/>
          </p:nvSpPr>
          <p:spPr>
            <a:xfrm>
              <a:off x="10275923"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48" name="Rectangle 147">
              <a:extLst>
                <a:ext uri="{FF2B5EF4-FFF2-40B4-BE49-F238E27FC236}">
                  <a16:creationId xmlns:a16="http://schemas.microsoft.com/office/drawing/2014/main" id="{781F133E-2DAC-CC4C-BE30-36776E52A04D}"/>
                </a:ext>
              </a:extLst>
            </p:cNvPr>
            <p:cNvSpPr/>
            <p:nvPr/>
          </p:nvSpPr>
          <p:spPr>
            <a:xfrm>
              <a:off x="10275923"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49" name="Rectangle 148">
              <a:extLst>
                <a:ext uri="{FF2B5EF4-FFF2-40B4-BE49-F238E27FC236}">
                  <a16:creationId xmlns:a16="http://schemas.microsoft.com/office/drawing/2014/main" id="{083768D6-7B1B-8C4E-ACA7-42276EE996D9}"/>
                </a:ext>
              </a:extLst>
            </p:cNvPr>
            <p:cNvSpPr/>
            <p:nvPr/>
          </p:nvSpPr>
          <p:spPr>
            <a:xfrm>
              <a:off x="10030965" y="3853431"/>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sp>
          <p:nvSpPr>
            <p:cNvPr id="150" name="Rectangle 149">
              <a:extLst>
                <a:ext uri="{FF2B5EF4-FFF2-40B4-BE49-F238E27FC236}">
                  <a16:creationId xmlns:a16="http://schemas.microsoft.com/office/drawing/2014/main" id="{25508B78-020F-B34F-A2A5-84ED85EB00A6}"/>
                </a:ext>
              </a:extLst>
            </p:cNvPr>
            <p:cNvSpPr/>
            <p:nvPr/>
          </p:nvSpPr>
          <p:spPr>
            <a:xfrm>
              <a:off x="10030965" y="4030129"/>
              <a:ext cx="58352" cy="59488"/>
            </a:xfrm>
            <a:prstGeom prst="rect">
              <a:avLst/>
            </a:prstGeom>
            <a:solidFill>
              <a:schemeClr val="tx1">
                <a:lumMod val="65000"/>
                <a:lumOff val="35000"/>
              </a:schemeClr>
            </a:solidFill>
            <a:ln/>
          </p:spPr>
          <p:style>
            <a:lnRef idx="2">
              <a:schemeClr val="accent3">
                <a:shade val="50000"/>
              </a:schemeClr>
            </a:lnRef>
            <a:fillRef idx="1">
              <a:schemeClr val="accent3"/>
            </a:fillRef>
            <a:effectRef idx="0">
              <a:schemeClr val="accent3"/>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defTabSz="825500"/>
              <a:endParaRPr lang="en-US" sz="3200">
                <a:solidFill>
                  <a:srgbClr val="FFFFFF"/>
                </a:solidFill>
              </a:endParaRPr>
            </a:p>
          </p:txBody>
        </p:sp>
      </p:grpSp>
      <p:sp>
        <p:nvSpPr>
          <p:cNvPr id="125" name="TextBox 124">
            <a:extLst>
              <a:ext uri="{FF2B5EF4-FFF2-40B4-BE49-F238E27FC236}">
                <a16:creationId xmlns:a16="http://schemas.microsoft.com/office/drawing/2014/main" id="{E9539582-D400-914B-AB44-3952B95C8526}"/>
              </a:ext>
            </a:extLst>
          </p:cNvPr>
          <p:cNvSpPr txBox="1"/>
          <p:nvPr/>
        </p:nvSpPr>
        <p:spPr>
          <a:xfrm>
            <a:off x="7137706" y="3464537"/>
            <a:ext cx="1126101" cy="307777"/>
          </a:xfrm>
          <a:prstGeom prst="rect">
            <a:avLst/>
          </a:prstGeom>
          <a:noFill/>
        </p:spPr>
        <p:txBody>
          <a:bodyPr wrap="square" lIns="0" tIns="0" rIns="0" bIns="0" rtlCol="0">
            <a:spAutoFit/>
          </a:bodyPr>
          <a:lstStyle/>
          <a:p>
            <a:r>
              <a:rPr lang="en-US" sz="2000" dirty="0">
                <a:solidFill>
                  <a:schemeClr val="accent6"/>
                </a:solidFill>
              </a:rPr>
              <a:t>Telemetry</a:t>
            </a:r>
          </a:p>
        </p:txBody>
      </p:sp>
    </p:spTree>
    <p:custDataLst>
      <p:tags r:id="rId1"/>
    </p:custDataLst>
    <p:extLst>
      <p:ext uri="{BB962C8B-B14F-4D97-AF65-F5344CB8AC3E}">
        <p14:creationId xmlns:p14="http://schemas.microsoft.com/office/powerpoint/2010/main" val="427751484"/>
      </p:ext>
    </p:extLst>
  </p:cSld>
  <p:clrMapOvr>
    <a:masterClrMapping/>
  </p:clrMapOvr>
  <p:transition spd="med" advTm="42658"/>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16E282-55B9-8BF8-8B8E-0367C20DE4B9}"/>
              </a:ext>
            </a:extLst>
          </p:cNvPr>
          <p:cNvSpPr>
            <a:spLocks noGrp="1"/>
          </p:cNvSpPr>
          <p:nvPr>
            <p:ph idx="1"/>
          </p:nvPr>
        </p:nvSpPr>
        <p:spPr>
          <a:xfrm>
            <a:off x="89053" y="936433"/>
            <a:ext cx="11864247" cy="5240529"/>
          </a:xfrm>
        </p:spPr>
        <p:txBody>
          <a:bodyPr/>
          <a:lstStyle/>
          <a:p>
            <a:r>
              <a:rPr lang="en-US" dirty="0"/>
              <a:t>CSIG is a compact in-band telemetry [I-</a:t>
            </a:r>
            <a:r>
              <a:rPr lang="en-US" dirty="0" err="1"/>
              <a:t>D.ietf</a:t>
            </a:r>
            <a:r>
              <a:rPr lang="en-US" dirty="0"/>
              <a:t>-</a:t>
            </a:r>
            <a:r>
              <a:rPr lang="en-US" dirty="0" err="1"/>
              <a:t>ravi-ippm-csig</a:t>
            </a:r>
            <a:r>
              <a:rPr lang="en-US" dirty="0"/>
              <a:t>]</a:t>
            </a:r>
          </a:p>
          <a:p>
            <a:pPr lvl="1"/>
            <a:r>
              <a:rPr lang="en-US" dirty="0"/>
              <a:t>fixed-size aggregate metric computed over the hop devices</a:t>
            </a:r>
          </a:p>
          <a:p>
            <a:pPr lvl="1"/>
            <a:r>
              <a:rPr lang="en-US" dirty="0"/>
              <a:t>Compact (supported) and expanded (require further defined) formats with Type-Value format</a:t>
            </a:r>
          </a:p>
          <a:p>
            <a:pPr lvl="1"/>
            <a:r>
              <a:rPr lang="en-US" dirty="0"/>
              <a:t>u’ = u1 + u2, where u1 = min(</a:t>
            </a:r>
            <a:r>
              <a:rPr lang="en-US" dirty="0" err="1"/>
              <a:t>ack.L</a:t>
            </a:r>
            <a:r>
              <a:rPr lang="en-US" dirty="0"/>
              <a:t>[</a:t>
            </a:r>
            <a:r>
              <a:rPr lang="en-US" dirty="0" err="1"/>
              <a:t>i</a:t>
            </a:r>
            <a:r>
              <a:rPr lang="en-US" dirty="0"/>
              <a:t>].</a:t>
            </a:r>
            <a:r>
              <a:rPr lang="en-US" dirty="0" err="1"/>
              <a:t>qlen,L</a:t>
            </a:r>
            <a:r>
              <a:rPr lang="en-US" dirty="0"/>
              <a:t>[</a:t>
            </a:r>
            <a:r>
              <a:rPr lang="en-US" dirty="0" err="1"/>
              <a:t>i</a:t>
            </a:r>
            <a:r>
              <a:rPr lang="en-US" dirty="0"/>
              <a:t>].</a:t>
            </a:r>
            <a:r>
              <a:rPr lang="en-US" dirty="0" err="1"/>
              <a:t>qlen</a:t>
            </a:r>
            <a:r>
              <a:rPr lang="en-US" dirty="0"/>
              <a:t>) / (</a:t>
            </a:r>
            <a:r>
              <a:rPr lang="en-US" dirty="0" err="1"/>
              <a:t>ack.L</a:t>
            </a:r>
            <a:r>
              <a:rPr lang="en-US" dirty="0"/>
              <a:t>[</a:t>
            </a:r>
            <a:r>
              <a:rPr lang="en-US" dirty="0" err="1"/>
              <a:t>i</a:t>
            </a:r>
            <a:r>
              <a:rPr lang="en-US" dirty="0"/>
              <a:t>].B*T) u2 = </a:t>
            </a:r>
            <a:r>
              <a:rPr lang="en-US" dirty="0" err="1"/>
              <a:t>txRate</a:t>
            </a:r>
            <a:r>
              <a:rPr lang="en-US" dirty="0"/>
              <a:t> / </a:t>
            </a:r>
            <a:r>
              <a:rPr lang="en-US" dirty="0" err="1"/>
              <a:t>ack.L</a:t>
            </a:r>
            <a:r>
              <a:rPr lang="en-US" dirty="0"/>
              <a:t>[</a:t>
            </a:r>
            <a:r>
              <a:rPr lang="en-US" dirty="0" err="1"/>
              <a:t>i</a:t>
            </a:r>
            <a:r>
              <a:rPr lang="en-US" dirty="0"/>
              <a:t>].B</a:t>
            </a:r>
          </a:p>
          <a:p>
            <a:endParaRPr lang="en-US" dirty="0"/>
          </a:p>
        </p:txBody>
      </p:sp>
      <p:sp>
        <p:nvSpPr>
          <p:cNvPr id="2" name="Title 1">
            <a:extLst>
              <a:ext uri="{FF2B5EF4-FFF2-40B4-BE49-F238E27FC236}">
                <a16:creationId xmlns:a16="http://schemas.microsoft.com/office/drawing/2014/main" id="{30559840-F5D2-1BDF-A574-03C20193DF35}"/>
              </a:ext>
            </a:extLst>
          </p:cNvPr>
          <p:cNvSpPr>
            <a:spLocks noGrp="1"/>
          </p:cNvSpPr>
          <p:nvPr>
            <p:ph type="title"/>
          </p:nvPr>
        </p:nvSpPr>
        <p:spPr>
          <a:xfrm>
            <a:off x="89053" y="86365"/>
            <a:ext cx="10515600" cy="662782"/>
          </a:xfrm>
        </p:spPr>
        <p:txBody>
          <a:bodyPr>
            <a:normAutofit fontScale="90000"/>
          </a:bodyPr>
          <a:lstStyle/>
          <a:p>
            <a:r>
              <a:rPr lang="en-US" dirty="0"/>
              <a:t>Support CSIG (Congestion </a:t>
            </a:r>
            <a:r>
              <a:rPr lang="en-US" dirty="0" err="1"/>
              <a:t>SIGnaling</a:t>
            </a:r>
            <a:r>
              <a:rPr lang="en-US" dirty="0"/>
              <a:t>) </a:t>
            </a:r>
          </a:p>
        </p:txBody>
      </p:sp>
      <p:sp>
        <p:nvSpPr>
          <p:cNvPr id="4" name="Slide Number Placeholder 3">
            <a:extLst>
              <a:ext uri="{FF2B5EF4-FFF2-40B4-BE49-F238E27FC236}">
                <a16:creationId xmlns:a16="http://schemas.microsoft.com/office/drawing/2014/main" id="{79478E3A-870C-2121-ED85-6687CF05D776}"/>
              </a:ext>
            </a:extLst>
          </p:cNvPr>
          <p:cNvSpPr>
            <a:spLocks noGrp="1"/>
          </p:cNvSpPr>
          <p:nvPr>
            <p:ph type="sldNum" sz="quarter" idx="12"/>
          </p:nvPr>
        </p:nvSpPr>
        <p:spPr/>
        <p:txBody>
          <a:bodyPr/>
          <a:lstStyle/>
          <a:p>
            <a:fld id="{C7D604A4-1BB8-3D4A-B692-02D87551D634}" type="slidenum">
              <a:rPr kumimoji="1" lang="zh-CN" altLang="en-US" smtClean="0"/>
              <a:t>4</a:t>
            </a:fld>
            <a:endParaRPr kumimoji="1" lang="zh-CN" altLang="en-US"/>
          </a:p>
        </p:txBody>
      </p:sp>
      <p:pic>
        <p:nvPicPr>
          <p:cNvPr id="5" name="Picture 4">
            <a:extLst>
              <a:ext uri="{FF2B5EF4-FFF2-40B4-BE49-F238E27FC236}">
                <a16:creationId xmlns:a16="http://schemas.microsoft.com/office/drawing/2014/main" id="{DAD6EFB0-DC76-5FEC-886A-E922923207AF}"/>
              </a:ext>
            </a:extLst>
          </p:cNvPr>
          <p:cNvPicPr>
            <a:picLocks noChangeAspect="1"/>
          </p:cNvPicPr>
          <p:nvPr/>
        </p:nvPicPr>
        <p:blipFill>
          <a:blip r:embed="rId2"/>
          <a:stretch>
            <a:fillRect/>
          </a:stretch>
        </p:blipFill>
        <p:spPr>
          <a:xfrm>
            <a:off x="2414376" y="3058347"/>
            <a:ext cx="7213600" cy="3568700"/>
          </a:xfrm>
          <a:prstGeom prst="rect">
            <a:avLst/>
          </a:prstGeom>
        </p:spPr>
      </p:pic>
    </p:spTree>
    <p:extLst>
      <p:ext uri="{BB962C8B-B14F-4D97-AF65-F5344CB8AC3E}">
        <p14:creationId xmlns:p14="http://schemas.microsoft.com/office/powerpoint/2010/main" val="1315228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8EABD-2A58-2E1C-80D0-EB68084A5D19}"/>
              </a:ext>
            </a:extLst>
          </p:cNvPr>
          <p:cNvSpPr>
            <a:spLocks noGrp="1"/>
          </p:cNvSpPr>
          <p:nvPr>
            <p:ph type="title"/>
          </p:nvPr>
        </p:nvSpPr>
        <p:spPr>
          <a:xfrm>
            <a:off x="0" y="87695"/>
            <a:ext cx="10515600" cy="593342"/>
          </a:xfrm>
        </p:spPr>
        <p:txBody>
          <a:bodyPr>
            <a:normAutofit fontScale="90000"/>
          </a:bodyPr>
          <a:lstStyle/>
          <a:p>
            <a:r>
              <a:rPr lang="en-US" dirty="0"/>
              <a:t>Support CSIG (Congestion </a:t>
            </a:r>
            <a:r>
              <a:rPr lang="en-US" dirty="0" err="1"/>
              <a:t>SIGnaling</a:t>
            </a:r>
            <a:r>
              <a:rPr lang="en-US" dirty="0"/>
              <a:t>)</a:t>
            </a:r>
          </a:p>
        </p:txBody>
      </p:sp>
      <p:sp>
        <p:nvSpPr>
          <p:cNvPr id="3" name="Content Placeholder 2">
            <a:extLst>
              <a:ext uri="{FF2B5EF4-FFF2-40B4-BE49-F238E27FC236}">
                <a16:creationId xmlns:a16="http://schemas.microsoft.com/office/drawing/2014/main" id="{7414B4B4-D819-D194-1235-2800394978ED}"/>
              </a:ext>
            </a:extLst>
          </p:cNvPr>
          <p:cNvSpPr>
            <a:spLocks noGrp="1"/>
          </p:cNvSpPr>
          <p:nvPr>
            <p:ph idx="1"/>
          </p:nvPr>
        </p:nvSpPr>
        <p:spPr>
          <a:xfrm>
            <a:off x="264404" y="848299"/>
            <a:ext cx="11089395" cy="5328664"/>
          </a:xfrm>
        </p:spPr>
        <p:txBody>
          <a:bodyPr/>
          <a:lstStyle/>
          <a:p>
            <a:r>
              <a:rPr lang="en-US" dirty="0"/>
              <a:t>Handle path changes</a:t>
            </a:r>
          </a:p>
          <a:p>
            <a:pPr lvl="1"/>
            <a:r>
              <a:rPr lang="en-US" dirty="0"/>
              <a:t>Two consecutive packets are required for the new path</a:t>
            </a:r>
          </a:p>
          <a:p>
            <a:pPr lvl="1"/>
            <a:r>
              <a:rPr lang="en-US" dirty="0"/>
              <a:t>Max(</a:t>
            </a:r>
            <a:r>
              <a:rPr lang="en-US" dirty="0" err="1"/>
              <a:t>qlen</a:t>
            </a:r>
            <a:r>
              <a:rPr lang="en-US" dirty="0"/>
              <a:t>/B) can be interpreted as an `expected` sojourn time for the packet in the tail</a:t>
            </a:r>
          </a:p>
          <a:p>
            <a:r>
              <a:rPr lang="en-US" dirty="0"/>
              <a:t>max(PD) is an approximate of max(</a:t>
            </a:r>
            <a:r>
              <a:rPr lang="en-US" dirty="0" err="1"/>
              <a:t>qlen</a:t>
            </a:r>
            <a:r>
              <a:rPr lang="en-US" dirty="0"/>
              <a:t>/B)</a:t>
            </a:r>
          </a:p>
          <a:p>
            <a:pPr lvl="1"/>
            <a:r>
              <a:rPr lang="en-US" dirty="0"/>
              <a:t>max(PD) is sojourn time of signal-carrying packet. i.e., packet at the tail</a:t>
            </a:r>
          </a:p>
          <a:p>
            <a:pPr lvl="1"/>
            <a:r>
              <a:rPr lang="en-US" dirty="0"/>
              <a:t>max(</a:t>
            </a:r>
            <a:r>
              <a:rPr lang="en-US" dirty="0" err="1"/>
              <a:t>qlen</a:t>
            </a:r>
            <a:r>
              <a:rPr lang="en-US" dirty="0"/>
              <a:t>/B) is the queue length when the packet is dequeuing. </a:t>
            </a:r>
          </a:p>
          <a:p>
            <a:pPr lvl="1"/>
            <a:endParaRPr lang="en-US" dirty="0"/>
          </a:p>
          <a:p>
            <a:pPr lvl="1"/>
            <a:endParaRPr lang="en-US" dirty="0"/>
          </a:p>
        </p:txBody>
      </p:sp>
      <p:sp>
        <p:nvSpPr>
          <p:cNvPr id="4" name="Slide Number Placeholder 3">
            <a:extLst>
              <a:ext uri="{FF2B5EF4-FFF2-40B4-BE49-F238E27FC236}">
                <a16:creationId xmlns:a16="http://schemas.microsoft.com/office/drawing/2014/main" id="{6C9D42E6-33F5-7826-4711-C1586915C2FF}"/>
              </a:ext>
            </a:extLst>
          </p:cNvPr>
          <p:cNvSpPr>
            <a:spLocks noGrp="1"/>
          </p:cNvSpPr>
          <p:nvPr>
            <p:ph type="sldNum" sz="quarter" idx="12"/>
          </p:nvPr>
        </p:nvSpPr>
        <p:spPr/>
        <p:txBody>
          <a:bodyPr/>
          <a:lstStyle/>
          <a:p>
            <a:fld id="{C7D604A4-1BB8-3D4A-B692-02D87551D634}" type="slidenum">
              <a:rPr kumimoji="1" lang="zh-CN" altLang="en-US" smtClean="0"/>
              <a:t>5</a:t>
            </a:fld>
            <a:endParaRPr kumimoji="1" lang="zh-CN" altLang="en-US"/>
          </a:p>
        </p:txBody>
      </p:sp>
    </p:spTree>
    <p:extLst>
      <p:ext uri="{BB962C8B-B14F-4D97-AF65-F5344CB8AC3E}">
        <p14:creationId xmlns:p14="http://schemas.microsoft.com/office/powerpoint/2010/main" val="1907519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48DABD0-43A8-8632-F4C1-9B5D8ADA6047}"/>
              </a:ext>
            </a:extLst>
          </p:cNvPr>
          <p:cNvSpPr>
            <a:spLocks noGrp="1"/>
          </p:cNvSpPr>
          <p:nvPr>
            <p:ph sz="quarter" idx="10"/>
          </p:nvPr>
        </p:nvSpPr>
        <p:spPr/>
        <p:txBody>
          <a:bodyPr/>
          <a:lstStyle/>
          <a:p>
            <a:endParaRPr lang="en-US"/>
          </a:p>
        </p:txBody>
      </p:sp>
      <p:sp>
        <p:nvSpPr>
          <p:cNvPr id="3" name="Title 2">
            <a:extLst>
              <a:ext uri="{FF2B5EF4-FFF2-40B4-BE49-F238E27FC236}">
                <a16:creationId xmlns:a16="http://schemas.microsoft.com/office/drawing/2014/main" id="{BF2A3B3F-9863-DBC2-24E7-58EA407911A8}"/>
              </a:ext>
            </a:extLst>
          </p:cNvPr>
          <p:cNvSpPr>
            <a:spLocks noGrp="1"/>
          </p:cNvSpPr>
          <p:nvPr>
            <p:ph type="title"/>
          </p:nvPr>
        </p:nvSpPr>
        <p:spPr>
          <a:xfrm>
            <a:off x="369888" y="139611"/>
            <a:ext cx="11490325" cy="708688"/>
          </a:xfrm>
        </p:spPr>
        <p:txBody>
          <a:bodyPr/>
          <a:lstStyle/>
          <a:p>
            <a:r>
              <a:rPr lang="en-US" sz="4400" dirty="0"/>
              <a:t>Your Feedback is Appreciated!</a:t>
            </a:r>
          </a:p>
        </p:txBody>
      </p:sp>
      <p:sp>
        <p:nvSpPr>
          <p:cNvPr id="4" name="Slide Number Placeholder 3">
            <a:extLst>
              <a:ext uri="{FF2B5EF4-FFF2-40B4-BE49-F238E27FC236}">
                <a16:creationId xmlns:a16="http://schemas.microsoft.com/office/drawing/2014/main" id="{60C6781A-E804-5EB9-A94B-718D380D9561}"/>
              </a:ext>
            </a:extLst>
          </p:cNvPr>
          <p:cNvSpPr>
            <a:spLocks noGrp="1"/>
          </p:cNvSpPr>
          <p:nvPr>
            <p:ph type="sldNum" sz="quarter" idx="2"/>
          </p:nvPr>
        </p:nvSpPr>
        <p:spPr/>
        <p:txBody>
          <a:bodyPr/>
          <a:lstStyle/>
          <a:p>
            <a:fld id="{86CB4B4D-7CA3-9044-876B-883B54F8677D}" type="slidenum">
              <a:rPr lang="en-US" smtClean="0"/>
              <a:t>6</a:t>
            </a:fld>
            <a:endParaRPr lang="en-US"/>
          </a:p>
        </p:txBody>
      </p:sp>
    </p:spTree>
    <p:extLst>
      <p:ext uri="{BB962C8B-B14F-4D97-AF65-F5344CB8AC3E}">
        <p14:creationId xmlns:p14="http://schemas.microsoft.com/office/powerpoint/2010/main" val="1273544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4EFC0-8D58-FC16-049E-9170C0739D71}"/>
              </a:ext>
            </a:extLst>
          </p:cNvPr>
          <p:cNvSpPr>
            <a:spLocks noGrp="1"/>
          </p:cNvSpPr>
          <p:nvPr>
            <p:ph type="title"/>
          </p:nvPr>
        </p:nvSpPr>
        <p:spPr/>
        <p:txBody>
          <a:bodyPr/>
          <a:lstStyle/>
          <a:p>
            <a:r>
              <a:rPr lang="en-US" dirty="0"/>
              <a:t>BACK UP</a:t>
            </a:r>
          </a:p>
        </p:txBody>
      </p:sp>
      <p:sp>
        <p:nvSpPr>
          <p:cNvPr id="3" name="Content Placeholder 2">
            <a:extLst>
              <a:ext uri="{FF2B5EF4-FFF2-40B4-BE49-F238E27FC236}">
                <a16:creationId xmlns:a16="http://schemas.microsoft.com/office/drawing/2014/main" id="{73E3492F-549D-FCAF-16D3-339E7079AAEA}"/>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AC6465FC-2F80-D17A-F9E0-F4BAA82B01A7}"/>
              </a:ext>
            </a:extLst>
          </p:cNvPr>
          <p:cNvSpPr>
            <a:spLocks noGrp="1"/>
          </p:cNvSpPr>
          <p:nvPr>
            <p:ph type="sldNum" sz="quarter" idx="12"/>
          </p:nvPr>
        </p:nvSpPr>
        <p:spPr/>
        <p:txBody>
          <a:bodyPr/>
          <a:lstStyle/>
          <a:p>
            <a:fld id="{C7D604A4-1BB8-3D4A-B692-02D87551D634}" type="slidenum">
              <a:rPr kumimoji="1" lang="zh-CN" altLang="en-US" smtClean="0"/>
              <a:t>7</a:t>
            </a:fld>
            <a:endParaRPr kumimoji="1" lang="zh-CN" altLang="en-US"/>
          </a:p>
        </p:txBody>
      </p:sp>
    </p:spTree>
    <p:extLst>
      <p:ext uri="{BB962C8B-B14F-4D97-AF65-F5344CB8AC3E}">
        <p14:creationId xmlns:p14="http://schemas.microsoft.com/office/powerpoint/2010/main" val="872152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a:extLst>
              <a:ext uri="{FF2B5EF4-FFF2-40B4-BE49-F238E27FC236}">
                <a16:creationId xmlns:a16="http://schemas.microsoft.com/office/drawing/2014/main" id="{5D303B66-22E1-FE47-989D-010446E9AA44}"/>
              </a:ext>
            </a:extLst>
          </p:cNvPr>
          <p:cNvSpPr>
            <a:spLocks noGrp="1"/>
          </p:cNvSpPr>
          <p:nvPr>
            <p:ph type="title"/>
          </p:nvPr>
        </p:nvSpPr>
        <p:spPr>
          <a:xfrm>
            <a:off x="86480" y="30567"/>
            <a:ext cx="7250754" cy="1041516"/>
          </a:xfrm>
        </p:spPr>
        <p:txBody>
          <a:bodyPr>
            <a:noAutofit/>
          </a:bodyPr>
          <a:lstStyle/>
          <a:p>
            <a:r>
              <a:rPr lang="en-US" sz="4000" dirty="0"/>
              <a:t>Hyper-speed network chips </a:t>
            </a:r>
            <a:br>
              <a:rPr lang="en-US" sz="4000" dirty="0"/>
            </a:br>
            <a:r>
              <a:rPr lang="en-US" sz="4000" dirty="0"/>
              <a:t>to form hyper-speed networking</a:t>
            </a:r>
            <a:endParaRPr lang="zh-TW" altLang="en-US" sz="4000" dirty="0">
              <a:solidFill>
                <a:schemeClr val="tx1">
                  <a:lumMod val="75000"/>
                  <a:lumOff val="25000"/>
                </a:schemeClr>
              </a:solidFill>
              <a:latin typeface="+mn-lt"/>
              <a:ea typeface="+mn-ea"/>
              <a:cs typeface="+mn-ea"/>
              <a:sym typeface="+mn-lt"/>
            </a:endParaRPr>
          </a:p>
        </p:txBody>
      </p:sp>
      <p:sp>
        <p:nvSpPr>
          <p:cNvPr id="4" name="Slide Number Placeholder 3"/>
          <p:cNvSpPr>
            <a:spLocks noGrp="1"/>
          </p:cNvSpPr>
          <p:nvPr>
            <p:ph type="sldNum" sz="quarter" idx="12"/>
          </p:nvPr>
        </p:nvSpPr>
        <p:spPr/>
        <p:txBody>
          <a:bodyPr/>
          <a:lstStyle/>
          <a:p>
            <a:fld id="{86CB4B4D-7CA3-9044-876B-883B54F8677D}" type="slidenum">
              <a:rPr lang="uk-UA" smtClean="0"/>
              <a:t>8</a:t>
            </a:fld>
            <a:endParaRPr lang="uk-UA"/>
          </a:p>
        </p:txBody>
      </p:sp>
      <p:sp>
        <p:nvSpPr>
          <p:cNvPr id="18" name="Rectangle 17">
            <a:extLst>
              <a:ext uri="{FF2B5EF4-FFF2-40B4-BE49-F238E27FC236}">
                <a16:creationId xmlns:a16="http://schemas.microsoft.com/office/drawing/2014/main" id="{009CC783-CCE2-8942-B203-C3D6AA72731A}"/>
              </a:ext>
            </a:extLst>
          </p:cNvPr>
          <p:cNvSpPr/>
          <p:nvPr/>
        </p:nvSpPr>
        <p:spPr>
          <a:xfrm>
            <a:off x="591546" y="1205089"/>
            <a:ext cx="2893143" cy="5422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5"/>
          </a:p>
        </p:txBody>
      </p:sp>
      <p:sp>
        <p:nvSpPr>
          <p:cNvPr id="20" name="Rectangle 19">
            <a:extLst>
              <a:ext uri="{FF2B5EF4-FFF2-40B4-BE49-F238E27FC236}">
                <a16:creationId xmlns:a16="http://schemas.microsoft.com/office/drawing/2014/main" id="{5CD2B91F-FFA6-1944-91FB-58478B52CE3E}"/>
              </a:ext>
            </a:extLst>
          </p:cNvPr>
          <p:cNvSpPr/>
          <p:nvPr/>
        </p:nvSpPr>
        <p:spPr>
          <a:xfrm>
            <a:off x="591545" y="1967685"/>
            <a:ext cx="2893143" cy="10037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5"/>
          </a:p>
        </p:txBody>
      </p:sp>
      <p:pic>
        <p:nvPicPr>
          <p:cNvPr id="21" name="Picture 20">
            <a:extLst>
              <a:ext uri="{FF2B5EF4-FFF2-40B4-BE49-F238E27FC236}">
                <a16:creationId xmlns:a16="http://schemas.microsoft.com/office/drawing/2014/main" id="{15FD2B1B-2F07-1844-8722-9831325E6194}"/>
              </a:ext>
            </a:extLst>
          </p:cNvPr>
          <p:cNvPicPr>
            <a:picLocks noChangeAspect="1"/>
          </p:cNvPicPr>
          <p:nvPr/>
        </p:nvPicPr>
        <p:blipFill>
          <a:blip r:embed="rId3"/>
          <a:stretch>
            <a:fillRect/>
          </a:stretch>
        </p:blipFill>
        <p:spPr>
          <a:xfrm>
            <a:off x="2194227" y="1370171"/>
            <a:ext cx="1066776" cy="1066776"/>
          </a:xfrm>
          <a:prstGeom prst="rect">
            <a:avLst/>
          </a:prstGeom>
        </p:spPr>
      </p:pic>
      <p:pic>
        <p:nvPicPr>
          <p:cNvPr id="22" name="Picture 21">
            <a:extLst>
              <a:ext uri="{FF2B5EF4-FFF2-40B4-BE49-F238E27FC236}">
                <a16:creationId xmlns:a16="http://schemas.microsoft.com/office/drawing/2014/main" id="{942AAB12-72CE-324D-B7CC-6958CF9C9299}"/>
              </a:ext>
            </a:extLst>
          </p:cNvPr>
          <p:cNvPicPr>
            <a:picLocks noChangeAspect="1"/>
          </p:cNvPicPr>
          <p:nvPr/>
        </p:nvPicPr>
        <p:blipFill>
          <a:blip r:embed="rId4"/>
          <a:stretch>
            <a:fillRect/>
          </a:stretch>
        </p:blipFill>
        <p:spPr>
          <a:xfrm>
            <a:off x="995535" y="1344158"/>
            <a:ext cx="970116" cy="970116"/>
          </a:xfrm>
          <a:prstGeom prst="rect">
            <a:avLst/>
          </a:prstGeom>
        </p:spPr>
      </p:pic>
      <p:pic>
        <p:nvPicPr>
          <p:cNvPr id="23" name="Picture 22">
            <a:extLst>
              <a:ext uri="{FF2B5EF4-FFF2-40B4-BE49-F238E27FC236}">
                <a16:creationId xmlns:a16="http://schemas.microsoft.com/office/drawing/2014/main" id="{4DA90E13-47C6-5C4E-AE66-9D38DA8BFAB4}"/>
              </a:ext>
            </a:extLst>
          </p:cNvPr>
          <p:cNvPicPr>
            <a:picLocks noChangeAspect="1"/>
          </p:cNvPicPr>
          <p:nvPr/>
        </p:nvPicPr>
        <p:blipFill>
          <a:blip r:embed="rId5"/>
          <a:stretch>
            <a:fillRect/>
          </a:stretch>
        </p:blipFill>
        <p:spPr>
          <a:xfrm>
            <a:off x="1459193" y="2372219"/>
            <a:ext cx="1157844" cy="1157844"/>
          </a:xfrm>
          <a:prstGeom prst="rect">
            <a:avLst/>
          </a:prstGeom>
        </p:spPr>
      </p:pic>
      <p:pic>
        <p:nvPicPr>
          <p:cNvPr id="24" name="Picture 23">
            <a:extLst>
              <a:ext uri="{FF2B5EF4-FFF2-40B4-BE49-F238E27FC236}">
                <a16:creationId xmlns:a16="http://schemas.microsoft.com/office/drawing/2014/main" id="{F02C7551-56AA-484B-ACEB-D2EEDE924C3C}"/>
              </a:ext>
            </a:extLst>
          </p:cNvPr>
          <p:cNvPicPr>
            <a:picLocks noChangeAspect="1"/>
          </p:cNvPicPr>
          <p:nvPr/>
        </p:nvPicPr>
        <p:blipFill>
          <a:blip r:embed="rId6"/>
          <a:stretch>
            <a:fillRect/>
          </a:stretch>
        </p:blipFill>
        <p:spPr>
          <a:xfrm>
            <a:off x="3508661" y="2983126"/>
            <a:ext cx="4637640" cy="1474281"/>
          </a:xfrm>
          <a:prstGeom prst="rect">
            <a:avLst/>
          </a:prstGeom>
        </p:spPr>
      </p:pic>
      <p:sp>
        <p:nvSpPr>
          <p:cNvPr id="34" name="Rectangle 33">
            <a:extLst>
              <a:ext uri="{FF2B5EF4-FFF2-40B4-BE49-F238E27FC236}">
                <a16:creationId xmlns:a16="http://schemas.microsoft.com/office/drawing/2014/main" id="{FFB4C517-0D6E-1346-8552-DDFF17316EF4}"/>
              </a:ext>
            </a:extLst>
          </p:cNvPr>
          <p:cNvSpPr/>
          <p:nvPr/>
        </p:nvSpPr>
        <p:spPr>
          <a:xfrm>
            <a:off x="8601847" y="1205089"/>
            <a:ext cx="2893143" cy="5422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5"/>
          </a:p>
        </p:txBody>
      </p:sp>
      <p:sp>
        <p:nvSpPr>
          <p:cNvPr id="35" name="Rectangle 34">
            <a:extLst>
              <a:ext uri="{FF2B5EF4-FFF2-40B4-BE49-F238E27FC236}">
                <a16:creationId xmlns:a16="http://schemas.microsoft.com/office/drawing/2014/main" id="{C85C4C2F-FB5C-0D4F-8B29-8621221EC890}"/>
              </a:ext>
            </a:extLst>
          </p:cNvPr>
          <p:cNvSpPr/>
          <p:nvPr/>
        </p:nvSpPr>
        <p:spPr>
          <a:xfrm>
            <a:off x="8601846" y="1967685"/>
            <a:ext cx="2893143" cy="10037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5"/>
          </a:p>
        </p:txBody>
      </p:sp>
      <p:pic>
        <p:nvPicPr>
          <p:cNvPr id="36" name="Picture 35">
            <a:extLst>
              <a:ext uri="{FF2B5EF4-FFF2-40B4-BE49-F238E27FC236}">
                <a16:creationId xmlns:a16="http://schemas.microsoft.com/office/drawing/2014/main" id="{0A5AD510-D1B3-7349-9FED-B05554D44E9B}"/>
              </a:ext>
            </a:extLst>
          </p:cNvPr>
          <p:cNvPicPr>
            <a:picLocks noChangeAspect="1"/>
          </p:cNvPicPr>
          <p:nvPr/>
        </p:nvPicPr>
        <p:blipFill>
          <a:blip r:embed="rId3"/>
          <a:stretch>
            <a:fillRect/>
          </a:stretch>
        </p:blipFill>
        <p:spPr>
          <a:xfrm>
            <a:off x="10204529" y="1370171"/>
            <a:ext cx="1066776" cy="1066776"/>
          </a:xfrm>
          <a:prstGeom prst="rect">
            <a:avLst/>
          </a:prstGeom>
        </p:spPr>
      </p:pic>
      <p:pic>
        <p:nvPicPr>
          <p:cNvPr id="37" name="Picture 36">
            <a:extLst>
              <a:ext uri="{FF2B5EF4-FFF2-40B4-BE49-F238E27FC236}">
                <a16:creationId xmlns:a16="http://schemas.microsoft.com/office/drawing/2014/main" id="{C621997C-0236-A344-BC45-ED4895131F00}"/>
              </a:ext>
            </a:extLst>
          </p:cNvPr>
          <p:cNvPicPr>
            <a:picLocks noChangeAspect="1"/>
          </p:cNvPicPr>
          <p:nvPr/>
        </p:nvPicPr>
        <p:blipFill>
          <a:blip r:embed="rId4"/>
          <a:stretch>
            <a:fillRect/>
          </a:stretch>
        </p:blipFill>
        <p:spPr>
          <a:xfrm>
            <a:off x="9005838" y="1344158"/>
            <a:ext cx="970116" cy="970116"/>
          </a:xfrm>
          <a:prstGeom prst="rect">
            <a:avLst/>
          </a:prstGeom>
        </p:spPr>
      </p:pic>
      <p:pic>
        <p:nvPicPr>
          <p:cNvPr id="38" name="Picture 37">
            <a:extLst>
              <a:ext uri="{FF2B5EF4-FFF2-40B4-BE49-F238E27FC236}">
                <a16:creationId xmlns:a16="http://schemas.microsoft.com/office/drawing/2014/main" id="{A57BFD97-8576-F14E-B57A-05348985505A}"/>
              </a:ext>
            </a:extLst>
          </p:cNvPr>
          <p:cNvPicPr>
            <a:picLocks noChangeAspect="1"/>
          </p:cNvPicPr>
          <p:nvPr/>
        </p:nvPicPr>
        <p:blipFill>
          <a:blip r:embed="rId5"/>
          <a:stretch>
            <a:fillRect/>
          </a:stretch>
        </p:blipFill>
        <p:spPr>
          <a:xfrm>
            <a:off x="9469495" y="2372219"/>
            <a:ext cx="1157844" cy="1157844"/>
          </a:xfrm>
          <a:prstGeom prst="rect">
            <a:avLst/>
          </a:prstGeom>
        </p:spPr>
      </p:pic>
      <p:cxnSp>
        <p:nvCxnSpPr>
          <p:cNvPr id="39" name="Straight Connector 38">
            <a:extLst>
              <a:ext uri="{FF2B5EF4-FFF2-40B4-BE49-F238E27FC236}">
                <a16:creationId xmlns:a16="http://schemas.microsoft.com/office/drawing/2014/main" id="{E841BB47-7502-D64A-8507-9AD833949875}"/>
              </a:ext>
            </a:extLst>
          </p:cNvPr>
          <p:cNvCxnSpPr>
            <a:cxnSpLocks/>
          </p:cNvCxnSpPr>
          <p:nvPr/>
        </p:nvCxnSpPr>
        <p:spPr>
          <a:xfrm flipH="1">
            <a:off x="1965650" y="3340742"/>
            <a:ext cx="1" cy="141475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0E292173-8EAD-B848-9E79-EC015BD30E79}"/>
              </a:ext>
            </a:extLst>
          </p:cNvPr>
          <p:cNvCxnSpPr>
            <a:cxnSpLocks/>
          </p:cNvCxnSpPr>
          <p:nvPr/>
        </p:nvCxnSpPr>
        <p:spPr>
          <a:xfrm flipH="1">
            <a:off x="1965650" y="4769625"/>
            <a:ext cx="1932791"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179E3DC-0F79-2D45-A97A-E3287018C78C}"/>
              </a:ext>
            </a:extLst>
          </p:cNvPr>
          <p:cNvCxnSpPr>
            <a:cxnSpLocks/>
          </p:cNvCxnSpPr>
          <p:nvPr/>
        </p:nvCxnSpPr>
        <p:spPr>
          <a:xfrm flipH="1">
            <a:off x="7563466" y="4755495"/>
            <a:ext cx="2430213"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A2EB166-D792-6A44-B009-6DD9117C74FE}"/>
              </a:ext>
            </a:extLst>
          </p:cNvPr>
          <p:cNvCxnSpPr>
            <a:cxnSpLocks/>
          </p:cNvCxnSpPr>
          <p:nvPr/>
        </p:nvCxnSpPr>
        <p:spPr>
          <a:xfrm>
            <a:off x="9975953" y="3296602"/>
            <a:ext cx="0" cy="145889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57FB951E-F51A-2945-98E8-7FEE420340F7}"/>
              </a:ext>
            </a:extLst>
          </p:cNvPr>
          <p:cNvSpPr txBox="1"/>
          <p:nvPr/>
        </p:nvSpPr>
        <p:spPr>
          <a:xfrm>
            <a:off x="1116340" y="1261504"/>
            <a:ext cx="1843549" cy="461665"/>
          </a:xfrm>
          <a:prstGeom prst="rect">
            <a:avLst/>
          </a:prstGeom>
          <a:noFill/>
        </p:spPr>
        <p:txBody>
          <a:bodyPr wrap="square" rtlCol="0">
            <a:spAutoFit/>
          </a:bodyPr>
          <a:lstStyle/>
          <a:p>
            <a:pPr algn="ctr"/>
            <a:r>
              <a:rPr lang="en-US" altLang="zh-CN" sz="2400" dirty="0">
                <a:solidFill>
                  <a:schemeClr val="bg1"/>
                </a:solidFill>
              </a:rPr>
              <a:t>App</a:t>
            </a:r>
            <a:endParaRPr lang="en-US" sz="2400" dirty="0">
              <a:solidFill>
                <a:schemeClr val="bg1"/>
              </a:solidFill>
            </a:endParaRPr>
          </a:p>
        </p:txBody>
      </p:sp>
      <p:sp>
        <p:nvSpPr>
          <p:cNvPr id="44" name="TextBox 43">
            <a:extLst>
              <a:ext uri="{FF2B5EF4-FFF2-40B4-BE49-F238E27FC236}">
                <a16:creationId xmlns:a16="http://schemas.microsoft.com/office/drawing/2014/main" id="{51A6A2F1-F345-5946-B34D-7C109E7381F2}"/>
              </a:ext>
            </a:extLst>
          </p:cNvPr>
          <p:cNvSpPr txBox="1"/>
          <p:nvPr/>
        </p:nvSpPr>
        <p:spPr>
          <a:xfrm>
            <a:off x="9126640" y="1265112"/>
            <a:ext cx="1843549" cy="461665"/>
          </a:xfrm>
          <a:prstGeom prst="rect">
            <a:avLst/>
          </a:prstGeom>
          <a:noFill/>
        </p:spPr>
        <p:txBody>
          <a:bodyPr wrap="square" rtlCol="0">
            <a:spAutoFit/>
          </a:bodyPr>
          <a:lstStyle/>
          <a:p>
            <a:pPr algn="ctr"/>
            <a:r>
              <a:rPr lang="en-US" altLang="zh-CN" sz="2400" dirty="0">
                <a:solidFill>
                  <a:schemeClr val="bg1"/>
                </a:solidFill>
              </a:rPr>
              <a:t>App</a:t>
            </a:r>
            <a:endParaRPr lang="en-US" sz="2400" dirty="0">
              <a:solidFill>
                <a:schemeClr val="bg1"/>
              </a:solidFill>
            </a:endParaRPr>
          </a:p>
        </p:txBody>
      </p:sp>
      <p:sp>
        <p:nvSpPr>
          <p:cNvPr id="45" name="TextBox 44">
            <a:extLst>
              <a:ext uri="{FF2B5EF4-FFF2-40B4-BE49-F238E27FC236}">
                <a16:creationId xmlns:a16="http://schemas.microsoft.com/office/drawing/2014/main" id="{3D7675D3-6CDF-BA4E-9DCF-16000055E920}"/>
              </a:ext>
            </a:extLst>
          </p:cNvPr>
          <p:cNvSpPr txBox="1"/>
          <p:nvPr/>
        </p:nvSpPr>
        <p:spPr>
          <a:xfrm>
            <a:off x="695807" y="2221877"/>
            <a:ext cx="2539687" cy="461665"/>
          </a:xfrm>
          <a:prstGeom prst="rect">
            <a:avLst/>
          </a:prstGeom>
          <a:noFill/>
        </p:spPr>
        <p:txBody>
          <a:bodyPr wrap="square" rtlCol="0">
            <a:spAutoFit/>
          </a:bodyPr>
          <a:lstStyle/>
          <a:p>
            <a:pPr algn="ctr"/>
            <a:r>
              <a:rPr lang="en-US" altLang="zh-CN" sz="2400" dirty="0">
                <a:solidFill>
                  <a:schemeClr val="bg1"/>
                </a:solidFill>
              </a:rPr>
              <a:t>Network Stack</a:t>
            </a:r>
            <a:endParaRPr lang="en-US" sz="2400" dirty="0">
              <a:solidFill>
                <a:schemeClr val="bg1"/>
              </a:solidFill>
            </a:endParaRPr>
          </a:p>
        </p:txBody>
      </p:sp>
      <p:sp>
        <p:nvSpPr>
          <p:cNvPr id="46" name="TextBox 45">
            <a:extLst>
              <a:ext uri="{FF2B5EF4-FFF2-40B4-BE49-F238E27FC236}">
                <a16:creationId xmlns:a16="http://schemas.microsoft.com/office/drawing/2014/main" id="{057BF3F4-308F-6E43-8009-4C3923EB8532}"/>
              </a:ext>
            </a:extLst>
          </p:cNvPr>
          <p:cNvSpPr txBox="1"/>
          <p:nvPr/>
        </p:nvSpPr>
        <p:spPr>
          <a:xfrm>
            <a:off x="8778573" y="2222942"/>
            <a:ext cx="2539687" cy="461665"/>
          </a:xfrm>
          <a:prstGeom prst="rect">
            <a:avLst/>
          </a:prstGeom>
          <a:noFill/>
        </p:spPr>
        <p:txBody>
          <a:bodyPr wrap="square" rtlCol="0">
            <a:spAutoFit/>
          </a:bodyPr>
          <a:lstStyle/>
          <a:p>
            <a:pPr algn="ctr"/>
            <a:r>
              <a:rPr lang="en-US" altLang="zh-CN" sz="2400" dirty="0">
                <a:solidFill>
                  <a:schemeClr val="bg1"/>
                </a:solidFill>
              </a:rPr>
              <a:t>Network Stack</a:t>
            </a:r>
            <a:endParaRPr lang="en-US" sz="2400" dirty="0">
              <a:solidFill>
                <a:schemeClr val="bg1"/>
              </a:solidFill>
            </a:endParaRPr>
          </a:p>
        </p:txBody>
      </p:sp>
      <p:sp>
        <p:nvSpPr>
          <p:cNvPr id="48" name="TextBox 47">
            <a:extLst>
              <a:ext uri="{FF2B5EF4-FFF2-40B4-BE49-F238E27FC236}">
                <a16:creationId xmlns:a16="http://schemas.microsoft.com/office/drawing/2014/main" id="{DE9C476E-A4E4-7145-8346-0DA6AD670990}"/>
              </a:ext>
            </a:extLst>
          </p:cNvPr>
          <p:cNvSpPr txBox="1"/>
          <p:nvPr/>
        </p:nvSpPr>
        <p:spPr>
          <a:xfrm>
            <a:off x="3471376" y="1937549"/>
            <a:ext cx="5056975" cy="1015663"/>
          </a:xfrm>
          <a:prstGeom prst="rect">
            <a:avLst/>
          </a:prstGeom>
          <a:noFill/>
        </p:spPr>
        <p:txBody>
          <a:bodyPr wrap="square" rtlCol="0">
            <a:spAutoFit/>
          </a:bodyPr>
          <a:lstStyle/>
          <a:p>
            <a:pPr algn="ctr"/>
            <a:r>
              <a:rPr lang="en-US" altLang="zh-CN" sz="2000" b="1" dirty="0">
                <a:solidFill>
                  <a:schemeClr val="accent1"/>
                </a:solidFill>
                <a:latin typeface="Microsoft YaHei" panose="020B0503020204020204" pitchFamily="34" charset="-122"/>
                <a:ea typeface="Microsoft YaHei" panose="020B0503020204020204" pitchFamily="34" charset="-122"/>
              </a:rPr>
              <a:t>Hardware-offloading (e.g., RDMA)</a:t>
            </a:r>
          </a:p>
          <a:p>
            <a:pPr algn="ctr"/>
            <a:r>
              <a:rPr lang="en-US" altLang="zh-CN" sz="2000" dirty="0">
                <a:solidFill>
                  <a:schemeClr val="accent1"/>
                </a:solidFill>
                <a:latin typeface="Microsoft YaHei" panose="020B0503020204020204" pitchFamily="34" charset="-122"/>
                <a:ea typeface="Microsoft YaHei" panose="020B0503020204020204" pitchFamily="34" charset="-122"/>
              </a:rPr>
              <a:t>Traditional software-based networking stacks cannot keep with the speed</a:t>
            </a:r>
          </a:p>
        </p:txBody>
      </p:sp>
      <p:cxnSp>
        <p:nvCxnSpPr>
          <p:cNvPr id="51" name="Straight Connector 50">
            <a:extLst>
              <a:ext uri="{FF2B5EF4-FFF2-40B4-BE49-F238E27FC236}">
                <a16:creationId xmlns:a16="http://schemas.microsoft.com/office/drawing/2014/main" id="{59B7CDE8-E715-2E4F-ABA6-8424A855DE58}"/>
              </a:ext>
            </a:extLst>
          </p:cNvPr>
          <p:cNvCxnSpPr>
            <a:cxnSpLocks/>
          </p:cNvCxnSpPr>
          <p:nvPr/>
        </p:nvCxnSpPr>
        <p:spPr>
          <a:xfrm flipV="1">
            <a:off x="3898439" y="4531366"/>
            <a:ext cx="0" cy="23826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D3A5E2AB-AF15-4246-B96B-CC608528D8C0}"/>
              </a:ext>
            </a:extLst>
          </p:cNvPr>
          <p:cNvCxnSpPr>
            <a:cxnSpLocks/>
          </p:cNvCxnSpPr>
          <p:nvPr/>
        </p:nvCxnSpPr>
        <p:spPr>
          <a:xfrm flipV="1">
            <a:off x="7563465" y="4517235"/>
            <a:ext cx="0" cy="23826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1D1D4798-B183-564E-80C9-7F1EA33121F9}"/>
              </a:ext>
            </a:extLst>
          </p:cNvPr>
          <p:cNvSpPr txBox="1"/>
          <p:nvPr/>
        </p:nvSpPr>
        <p:spPr>
          <a:xfrm>
            <a:off x="10700833" y="2952880"/>
            <a:ext cx="867651" cy="400110"/>
          </a:xfrm>
          <a:prstGeom prst="rect">
            <a:avLst/>
          </a:prstGeom>
          <a:noFill/>
        </p:spPr>
        <p:txBody>
          <a:bodyPr wrap="square" rtlCol="0">
            <a:spAutoFit/>
          </a:bodyPr>
          <a:lstStyle/>
          <a:p>
            <a:r>
              <a:rPr lang="en-US" sz="2000" dirty="0"/>
              <a:t>Host</a:t>
            </a:r>
          </a:p>
        </p:txBody>
      </p:sp>
      <p:sp>
        <p:nvSpPr>
          <p:cNvPr id="54" name="TextBox 53">
            <a:extLst>
              <a:ext uri="{FF2B5EF4-FFF2-40B4-BE49-F238E27FC236}">
                <a16:creationId xmlns:a16="http://schemas.microsoft.com/office/drawing/2014/main" id="{9645D5E6-DEF2-9F4B-9089-AB1D488B399F}"/>
              </a:ext>
            </a:extLst>
          </p:cNvPr>
          <p:cNvSpPr txBox="1"/>
          <p:nvPr/>
        </p:nvSpPr>
        <p:spPr>
          <a:xfrm>
            <a:off x="651451" y="2971408"/>
            <a:ext cx="801069" cy="400110"/>
          </a:xfrm>
          <a:prstGeom prst="rect">
            <a:avLst/>
          </a:prstGeom>
          <a:noFill/>
        </p:spPr>
        <p:txBody>
          <a:bodyPr wrap="square" rtlCol="0">
            <a:spAutoFit/>
          </a:bodyPr>
          <a:lstStyle/>
          <a:p>
            <a:r>
              <a:rPr lang="en-US" sz="2000" dirty="0"/>
              <a:t>Host</a:t>
            </a:r>
          </a:p>
        </p:txBody>
      </p:sp>
      <p:sp>
        <p:nvSpPr>
          <p:cNvPr id="55" name="TextBox 54">
            <a:extLst>
              <a:ext uri="{FF2B5EF4-FFF2-40B4-BE49-F238E27FC236}">
                <a16:creationId xmlns:a16="http://schemas.microsoft.com/office/drawing/2014/main" id="{E1AA6A31-D9F3-184C-A972-FE236B9F92B7}"/>
              </a:ext>
            </a:extLst>
          </p:cNvPr>
          <p:cNvSpPr txBox="1"/>
          <p:nvPr/>
        </p:nvSpPr>
        <p:spPr>
          <a:xfrm>
            <a:off x="4806648" y="4708345"/>
            <a:ext cx="2041667" cy="369332"/>
          </a:xfrm>
          <a:prstGeom prst="rect">
            <a:avLst/>
          </a:prstGeom>
          <a:noFill/>
        </p:spPr>
        <p:txBody>
          <a:bodyPr wrap="square" rtlCol="0">
            <a:spAutoFit/>
          </a:bodyPr>
          <a:lstStyle/>
          <a:p>
            <a:r>
              <a:rPr lang="en-US" dirty="0"/>
              <a:t>Network</a:t>
            </a:r>
            <a:r>
              <a:rPr lang="zh-CN" altLang="en-US" dirty="0"/>
              <a:t> </a:t>
            </a:r>
            <a:r>
              <a:rPr lang="en-US" altLang="zh-CN" dirty="0"/>
              <a:t>Fabric</a:t>
            </a:r>
            <a:endParaRPr lang="en-US" dirty="0"/>
          </a:p>
        </p:txBody>
      </p:sp>
      <p:sp>
        <p:nvSpPr>
          <p:cNvPr id="56" name="TextBox 55">
            <a:extLst>
              <a:ext uri="{FF2B5EF4-FFF2-40B4-BE49-F238E27FC236}">
                <a16:creationId xmlns:a16="http://schemas.microsoft.com/office/drawing/2014/main" id="{B8388C45-D2C0-2645-921D-44575A573011}"/>
              </a:ext>
            </a:extLst>
          </p:cNvPr>
          <p:cNvSpPr txBox="1"/>
          <p:nvPr/>
        </p:nvSpPr>
        <p:spPr>
          <a:xfrm>
            <a:off x="1116340" y="5158964"/>
            <a:ext cx="9510999" cy="707886"/>
          </a:xfrm>
          <a:prstGeom prst="rect">
            <a:avLst/>
          </a:prstGeom>
          <a:noFill/>
        </p:spPr>
        <p:txBody>
          <a:bodyPr wrap="square" rtlCol="0">
            <a:spAutoFit/>
          </a:bodyPr>
          <a:lstStyle/>
          <a:p>
            <a:pPr algn="ctr"/>
            <a:r>
              <a:rPr lang="en-US" altLang="zh-CN" sz="2000" b="1" dirty="0">
                <a:solidFill>
                  <a:schemeClr val="accent1"/>
                </a:solidFill>
                <a:latin typeface="Microsoft YaHei" panose="020B0503020204020204" pitchFamily="34" charset="-122"/>
                <a:ea typeface="Microsoft YaHei" panose="020B0503020204020204" pitchFamily="34" charset="-122"/>
              </a:rPr>
              <a:t>Real-time Congestion control (CC)</a:t>
            </a:r>
          </a:p>
          <a:p>
            <a:pPr algn="ctr"/>
            <a:r>
              <a:rPr lang="en-US" altLang="zh-CN" sz="2000" dirty="0">
                <a:solidFill>
                  <a:schemeClr val="accent1"/>
                </a:solidFill>
                <a:latin typeface="Microsoft YaHei" panose="020B0503020204020204" pitchFamily="34" charset="-122"/>
                <a:ea typeface="Microsoft YaHei" panose="020B0503020204020204" pitchFamily="34" charset="-122"/>
              </a:rPr>
              <a:t>Lots of data and communication =&gt; more pressure on the network</a:t>
            </a:r>
          </a:p>
        </p:txBody>
      </p:sp>
    </p:spTree>
    <p:extLst>
      <p:ext uri="{BB962C8B-B14F-4D97-AF65-F5344CB8AC3E}">
        <p14:creationId xmlns:p14="http://schemas.microsoft.com/office/powerpoint/2010/main" val="421037064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fade">
                                      <p:cBhvr>
                                        <p:cTn id="1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5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7099" y="245474"/>
            <a:ext cx="10515600" cy="770149"/>
          </a:xfrm>
        </p:spPr>
        <p:txBody>
          <a:bodyPr>
            <a:normAutofit/>
          </a:bodyPr>
          <a:lstStyle/>
          <a:p>
            <a:r>
              <a:rPr lang="en-US" sz="4000" dirty="0"/>
              <a:t>HPCC</a:t>
            </a:r>
            <a:r>
              <a:rPr lang="en-US" altLang="zh-CN" sz="4000" dirty="0"/>
              <a:t>++</a:t>
            </a:r>
            <a:r>
              <a:rPr lang="en-US" sz="4000" dirty="0"/>
              <a:t> provides ideal performance</a:t>
            </a:r>
          </a:p>
        </p:txBody>
      </p:sp>
      <p:sp>
        <p:nvSpPr>
          <p:cNvPr id="10" name="Slide Number Placeholder 9"/>
          <p:cNvSpPr>
            <a:spLocks noGrp="1"/>
          </p:cNvSpPr>
          <p:nvPr>
            <p:ph type="sldNum" sz="quarter" idx="12"/>
          </p:nvPr>
        </p:nvSpPr>
        <p:spPr/>
        <p:txBody>
          <a:bodyPr/>
          <a:lstStyle/>
          <a:p>
            <a:fld id="{86CB4B4D-7CA3-9044-876B-883B54F8677D}" type="slidenum">
              <a:rPr lang="uk-UA" smtClean="0"/>
              <a:t>9</a:t>
            </a:fld>
            <a:endParaRPr lang="uk-UA"/>
          </a:p>
        </p:txBody>
      </p:sp>
      <p:sp>
        <p:nvSpPr>
          <p:cNvPr id="11" name="TextBox 10"/>
          <p:cNvSpPr txBox="1"/>
          <p:nvPr/>
        </p:nvSpPr>
        <p:spPr>
          <a:xfrm>
            <a:off x="217099" y="1233236"/>
            <a:ext cx="8277651" cy="595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ctr" defTabSz="825479" hangingPunct="0"/>
            <a:r>
              <a:rPr lang="en-US" sz="3200" b="1" dirty="0">
                <a:sym typeface="Helvetica Light"/>
              </a:rPr>
              <a:t>Using in-band telemetry as the precise feedback</a:t>
            </a:r>
          </a:p>
        </p:txBody>
      </p:sp>
      <p:sp>
        <p:nvSpPr>
          <p:cNvPr id="12" name="Content Placeholder 2">
            <a:extLst>
              <a:ext uri="{FF2B5EF4-FFF2-40B4-BE49-F238E27FC236}">
                <a16:creationId xmlns:a16="http://schemas.microsoft.com/office/drawing/2014/main" id="{4AC1EBA3-27A4-2945-AA02-AB55DD947DCC}"/>
              </a:ext>
            </a:extLst>
          </p:cNvPr>
          <p:cNvSpPr>
            <a:spLocks noGrp="1"/>
          </p:cNvSpPr>
          <p:nvPr>
            <p:ph idx="1"/>
          </p:nvPr>
        </p:nvSpPr>
        <p:spPr>
          <a:xfrm>
            <a:off x="415636" y="2045884"/>
            <a:ext cx="10938164" cy="4410333"/>
          </a:xfrm>
        </p:spPr>
        <p:txBody>
          <a:bodyPr>
            <a:normAutofit/>
          </a:bodyPr>
          <a:lstStyle/>
          <a:p>
            <a:r>
              <a:rPr lang="en-US" dirty="0">
                <a:solidFill>
                  <a:schemeClr val="accent2"/>
                </a:solidFill>
                <a:sym typeface="Helvetica Light"/>
              </a:rPr>
              <a:t>Fast convergence</a:t>
            </a:r>
          </a:p>
          <a:p>
            <a:pPr marL="594360" indent="-411480">
              <a:buFont typeface="Wingdings" pitchFamily="2" charset="2"/>
              <a:buChar char="Ø"/>
            </a:pPr>
            <a:r>
              <a:rPr lang="en-US" dirty="0">
                <a:sym typeface="Helvetica Light"/>
              </a:rPr>
              <a:t>Sender knows the precise rate to adjust to</a:t>
            </a:r>
            <a:endParaRPr lang="en-US" dirty="0">
              <a:solidFill>
                <a:schemeClr val="accent2"/>
              </a:solidFill>
            </a:endParaRPr>
          </a:p>
          <a:p>
            <a:r>
              <a:rPr lang="en-US" dirty="0">
                <a:solidFill>
                  <a:schemeClr val="accent2"/>
                </a:solidFill>
              </a:rPr>
              <a:t>Near-zero queue</a:t>
            </a:r>
            <a:endParaRPr lang="en-US" dirty="0">
              <a:sym typeface="Helvetica Light"/>
            </a:endParaRPr>
          </a:p>
          <a:p>
            <a:pPr marL="594360" indent="-411480">
              <a:buFont typeface="Wingdings" pitchFamily="2" charset="2"/>
              <a:buChar char="Ø"/>
            </a:pPr>
            <a:r>
              <a:rPr lang="en-US" dirty="0">
                <a:sym typeface="Helvetica Light"/>
              </a:rPr>
              <a:t>Feedback does not only rely on queue</a:t>
            </a:r>
            <a:endParaRPr lang="en-US" dirty="0">
              <a:solidFill>
                <a:schemeClr val="accent2"/>
              </a:solidFill>
            </a:endParaRPr>
          </a:p>
          <a:p>
            <a:r>
              <a:rPr lang="en-US" dirty="0">
                <a:solidFill>
                  <a:schemeClr val="accent2"/>
                </a:solidFill>
              </a:rPr>
              <a:t>Few parameters</a:t>
            </a:r>
            <a:endParaRPr lang="en-US" dirty="0">
              <a:sym typeface="Helvetica Light"/>
            </a:endParaRPr>
          </a:p>
          <a:p>
            <a:pPr marL="594360" indent="-411480">
              <a:buFont typeface="Wingdings" pitchFamily="2" charset="2"/>
              <a:buChar char="Ø"/>
            </a:pPr>
            <a:r>
              <a:rPr lang="en-US" dirty="0">
                <a:sym typeface="Helvetica Light"/>
              </a:rPr>
              <a:t>Rich and precise feedback, reduces heuristics which requires more parameters</a:t>
            </a:r>
          </a:p>
        </p:txBody>
      </p:sp>
    </p:spTree>
    <p:custDataLst>
      <p:tags r:id="rId1"/>
    </p:custDataLst>
    <p:extLst>
      <p:ext uri="{BB962C8B-B14F-4D97-AF65-F5344CB8AC3E}">
        <p14:creationId xmlns:p14="http://schemas.microsoft.com/office/powerpoint/2010/main" val="2004378453"/>
      </p:ext>
    </p:extLst>
  </p:cSld>
  <p:clrMapOvr>
    <a:masterClrMapping/>
  </p:clrMapOvr>
  <p:transition spd="med" advTm="37939"/>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
                                            <p:txEl>
                                              <p:pRg st="0" end="0"/>
                                            </p:txEl>
                                          </p:spTgt>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12">
                                            <p:txEl>
                                              <p:pRg st="2" end="2"/>
                                            </p:txEl>
                                          </p:spTgt>
                                        </p:tgtEl>
                                        <p:attrNameLst>
                                          <p:attrName>style.visibility</p:attrName>
                                        </p:attrNameLst>
                                      </p:cBhvr>
                                      <p:to>
                                        <p:strVal val="visible"/>
                                      </p:to>
                                    </p:set>
                                    <p:animEffect transition="in" filter="blinds(horizontal)">
                                      <p:cBhvr>
                                        <p:cTn id="18" dur="500"/>
                                        <p:tgtEl>
                                          <p:spTgt spid="12">
                                            <p:txEl>
                                              <p:pRg st="2" end="2"/>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12">
                                            <p:txEl>
                                              <p:pRg st="3" end="3"/>
                                            </p:txEl>
                                          </p:spTgt>
                                        </p:tgtEl>
                                        <p:attrNameLst>
                                          <p:attrName>style.visibility</p:attrName>
                                        </p:attrNameLst>
                                      </p:cBhvr>
                                      <p:to>
                                        <p:strVal val="visible"/>
                                      </p:to>
                                    </p:set>
                                    <p:animEffect transition="in" filter="blinds(horizontal)">
                                      <p:cBhvr>
                                        <p:cTn id="21" dur="500"/>
                                        <p:tgtEl>
                                          <p:spTgt spid="12">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12">
                                            <p:txEl>
                                              <p:pRg st="4" end="4"/>
                                            </p:txEl>
                                          </p:spTgt>
                                        </p:tgtEl>
                                        <p:attrNameLst>
                                          <p:attrName>style.visibility</p:attrName>
                                        </p:attrNameLst>
                                      </p:cBhvr>
                                      <p:to>
                                        <p:strVal val="visible"/>
                                      </p:to>
                                    </p:set>
                                    <p:animEffect transition="in" filter="blinds(horizontal)">
                                      <p:cBhvr>
                                        <p:cTn id="26" dur="500"/>
                                        <p:tgtEl>
                                          <p:spTgt spid="12">
                                            <p:txEl>
                                              <p:pRg st="4" end="4"/>
                                            </p:txEl>
                                          </p:spTgt>
                                        </p:tgtEl>
                                      </p:cBhvr>
                                    </p:animEffect>
                                  </p:childTnLst>
                                </p:cTn>
                              </p:par>
                              <p:par>
                                <p:cTn id="27" presetID="3" presetClass="entr" presetSubtype="10" fill="hold" nodeType="withEffect">
                                  <p:stCondLst>
                                    <p:cond delay="0"/>
                                  </p:stCondLst>
                                  <p:childTnLst>
                                    <p:set>
                                      <p:cBhvr>
                                        <p:cTn id="28" dur="1" fill="hold">
                                          <p:stCondLst>
                                            <p:cond delay="0"/>
                                          </p:stCondLst>
                                        </p:cTn>
                                        <p:tgtEl>
                                          <p:spTgt spid="12">
                                            <p:txEl>
                                              <p:pRg st="5" end="5"/>
                                            </p:txEl>
                                          </p:spTgt>
                                        </p:tgtEl>
                                        <p:attrNameLst>
                                          <p:attrName>style.visibility</p:attrName>
                                        </p:attrNameLst>
                                      </p:cBhvr>
                                      <p:to>
                                        <p:strVal val="visible"/>
                                      </p:to>
                                    </p:set>
                                    <p:animEffect transition="in" filter="blinds(horizontal)">
                                      <p:cBhvr>
                                        <p:cTn id="29" dur="500"/>
                                        <p:tgtEl>
                                          <p:spTgt spid="1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5.5|6.3|8.9|0.8|9.8"/>
</p:tagLst>
</file>

<file path=ppt/tags/tag2.xml><?xml version="1.0" encoding="utf-8"?>
<p:tagLst xmlns:a="http://schemas.openxmlformats.org/drawingml/2006/main" xmlns:r="http://schemas.openxmlformats.org/officeDocument/2006/relationships" xmlns:p="http://schemas.openxmlformats.org/presentationml/2006/main">
  <p:tag name="TIMING" val="|5.1|0.8|2.7|3|6.9|2.7|3.1|3.6"/>
</p:tagLst>
</file>

<file path=ppt/tags/tag3.xml><?xml version="1.0" encoding="utf-8"?>
<p:tagLst xmlns:a="http://schemas.openxmlformats.org/drawingml/2006/main" xmlns:r="http://schemas.openxmlformats.org/officeDocument/2006/relationships" xmlns:p="http://schemas.openxmlformats.org/presentationml/2006/main">
  <p:tag name="TIMING" val="|20.4|8.3|0.5|0.4|15.6|7.1|1.3|9.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2763</TotalTime>
  <Words>945</Words>
  <Application>Microsoft Macintosh PowerPoint</Application>
  <PresentationFormat>Widescreen</PresentationFormat>
  <Paragraphs>123</Paragraphs>
  <Slides>13</Slides>
  <Notes>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13</vt:i4>
      </vt:variant>
    </vt:vector>
  </HeadingPairs>
  <TitlesOfParts>
    <vt:vector size="25" baseType="lpstr">
      <vt:lpstr>.HiraKakuInterface-W3</vt:lpstr>
      <vt:lpstr>Microsoft YaHei</vt:lpstr>
      <vt:lpstr>Arial</vt:lpstr>
      <vt:lpstr>Calibri</vt:lpstr>
      <vt:lpstr>Calibri Light</vt:lpstr>
      <vt:lpstr>Courier New</vt:lpstr>
      <vt:lpstr>Helvetica</vt:lpstr>
      <vt:lpstr>Helvetica Light</vt:lpstr>
      <vt:lpstr>Helvetica Neue</vt:lpstr>
      <vt:lpstr>LucidaGrande</vt:lpstr>
      <vt:lpstr>Wingdings</vt:lpstr>
      <vt:lpstr>Office Theme</vt:lpstr>
      <vt:lpstr>HPCC++: Enhanced High Precision Congestion Control</vt:lpstr>
      <vt:lpstr>Cloud desires hyper-speed networking</vt:lpstr>
      <vt:lpstr>HPCC++: Enhanced High Precision Congestion Control</vt:lpstr>
      <vt:lpstr>Support CSIG (Congestion SIGnaling) </vt:lpstr>
      <vt:lpstr>Support CSIG (Congestion SIGnaling)</vt:lpstr>
      <vt:lpstr>Your Feedback is Appreciated!</vt:lpstr>
      <vt:lpstr>BACK UP</vt:lpstr>
      <vt:lpstr>Hyper-speed network chips  to form hyper-speed networking</vt:lpstr>
      <vt:lpstr>HPCC++ provides ideal performance</vt:lpstr>
      <vt:lpstr>Our proposals</vt:lpstr>
      <vt:lpstr>Deployment experience</vt:lpstr>
      <vt:lpstr>HPCC++ achieves lower FCT and near-zero queue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Rui Miao</cp:lastModifiedBy>
  <cp:revision>294</cp:revision>
  <dcterms:created xsi:type="dcterms:W3CDTF">2020-07-24T18:48:06Z</dcterms:created>
  <dcterms:modified xsi:type="dcterms:W3CDTF">2024-07-22T22:26:36Z</dcterms:modified>
</cp:coreProperties>
</file>

<file path=docProps/thumbnail.jpeg>
</file>